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Bebas Neu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9" roundtripDataSignature="AMtx7mjTliNZU7TCONcZHKz1HAI37D7E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BebasNeue-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SzPts val="1100"/>
              <a:buNone/>
            </a:pPr>
            <a:r>
              <a:rPr lang="en-GB">
                <a:solidFill>
                  <a:schemeClr val="dk1"/>
                </a:solidFill>
              </a:rPr>
              <a:t>Welcome everyone to this webinar</a:t>
            </a:r>
            <a:endParaRPr>
              <a:solidFill>
                <a:schemeClr val="dk1"/>
              </a:solidFill>
            </a:endParaRPr>
          </a:p>
          <a:p>
            <a:pPr indent="0" lvl="0" marL="0" rtl="0" algn="l">
              <a:lnSpc>
                <a:spcPct val="115000"/>
              </a:lnSpc>
              <a:spcBef>
                <a:spcPts val="90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e792917be_1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4e792917be_1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85ea03a3e8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85ea03a3e8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5ea03a3e8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85ea03a3e8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85ea03a3e8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85ea03a3e8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5ea03a3e8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85ea03a3e8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7b0bf56c94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7b0bf56c94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7b0bf56c9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7b0bf56c9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7b0bf56c94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7b0bf56c94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www.youtube.com/watch?v=ymKJaRfTKm4" TargetMode="External"/><Relationship Id="rId9" Type="http://schemas.openxmlformats.org/officeDocument/2006/relationships/hyperlink" Target="https://youtu.be/ymKJaRfTKm4" TargetMode="External"/><Relationship Id="rId5" Type="http://schemas.openxmlformats.org/officeDocument/2006/relationships/image" Target="../media/image7.jpg"/><Relationship Id="rId6" Type="http://schemas.openxmlformats.org/officeDocument/2006/relationships/hyperlink" Target="https://youtu.be/ymKJaRfTKm4" TargetMode="External"/><Relationship Id="rId7" Type="http://schemas.openxmlformats.org/officeDocument/2006/relationships/hyperlink" Target="https://youtu.be/ymKJaRfTKm4" TargetMode="External"/><Relationship Id="rId8" Type="http://schemas.openxmlformats.org/officeDocument/2006/relationships/hyperlink" Target="https://youtu.be/ymKJaRfTKm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msmagazine.com/2022/11/04/cop-27-united-nations-climate-change-conference/" TargetMode="External"/><Relationship Id="rId5" Type="http://schemas.openxmlformats.org/officeDocument/2006/relationships/hyperlink" Target="https://msmagazine.com/2022/11/04/cop-27-united-nations-climate-change-conference/" TargetMode="External"/><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globalforestcoalition.org/press-release-foxes-guard-the-net-zero-henhouse/" TargetMode="External"/><Relationship Id="rId5" Type="http://schemas.openxmlformats.org/officeDocument/2006/relationships/hyperlink" Target="https://globalforestcoalition.org/press-release-foxes-guard-the-net-zero-henhouse/" TargetMode="External"/><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static1.squarespace.com/static/610ffde0dd5c39015edc6873/t/63683ec27c56ce5aa21a71b2/1667776195180/CLARA+COP27+Media+Briefing+5+November+-+No+Room+for+Offsets_+Launch+Article+6.8+Now.pdf" TargetMode="External"/><Relationship Id="rId5" Type="http://schemas.openxmlformats.org/officeDocument/2006/relationships/hyperlink" Target="https://static1.squarespace.com/static/610ffde0dd5c39015edc6873/t/63683ec27c56ce5aa21a71b2/1667776195180/CLARA+COP27+Media+Briefing+5+November+-+No+Room+for+Offsets_+Launch+Article+6.8+Now.pdf" TargetMode="External"/><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globalforestcoalition.org" TargetMode="External"/><Relationship Id="rId4" Type="http://schemas.openxmlformats.org/officeDocument/2006/relationships/hyperlink" Target="https://www.facebook.com/globalforestcoalition/" TargetMode="External"/><Relationship Id="rId5" Type="http://schemas.openxmlformats.org/officeDocument/2006/relationships/hyperlink" Target="https://twitter.com/gfc_forests" TargetMode="External"/><Relationship Id="rId6" Type="http://schemas.openxmlformats.org/officeDocument/2006/relationships/hyperlink" Target="https://www.instagram.com/global.forest/" TargetMode="External"/><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www.youtube.com/watch?v=HmROZC0wx5k" TargetMode="External"/><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1" Type="http://schemas.openxmlformats.org/officeDocument/2006/relationships/hyperlink" Target="https://globalforestcoalition.org/new-gfc-report-shines-a-spotlight-on-devastating-impacts-of-false-climate-solutions/" TargetMode="External"/><Relationship Id="rId10" Type="http://schemas.openxmlformats.org/officeDocument/2006/relationships/hyperlink" Target="https://globalforestcoalition.org/forest-cover-68/#workshops" TargetMode="External"/><Relationship Id="rId13" Type="http://schemas.openxmlformats.org/officeDocument/2006/relationships/image" Target="../media/image4.png"/><Relationship Id="rId12"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lobalforestcoalition.org/forest-cover-68/" TargetMode="External"/><Relationship Id="rId4" Type="http://schemas.openxmlformats.org/officeDocument/2006/relationships/hyperlink" Target="https://globalforestcoalition.org/forest-cover-68/#climate-colonialism" TargetMode="External"/><Relationship Id="rId9" Type="http://schemas.openxmlformats.org/officeDocument/2006/relationships/hyperlink" Target="https://globalforestcoalition.org/forest-cover-68/#nepal" TargetMode="External"/><Relationship Id="rId5" Type="http://schemas.openxmlformats.org/officeDocument/2006/relationships/hyperlink" Target="https://globalforestcoalition.org/forest-cover-68/#ipcc-reports" TargetMode="External"/><Relationship Id="rId6" Type="http://schemas.openxmlformats.org/officeDocument/2006/relationships/hyperlink" Target="https://globalforestcoalition.org/forest-cover-68/#colombia" TargetMode="External"/><Relationship Id="rId7" Type="http://schemas.openxmlformats.org/officeDocument/2006/relationships/hyperlink" Target="https://globalforestcoalition.org/forest-cover-68/#AFR100" TargetMode="External"/><Relationship Id="rId8" Type="http://schemas.openxmlformats.org/officeDocument/2006/relationships/hyperlink" Target="https://globalforestcoalition.org/forest-cover-68/#uganda"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watch?v=98KPKej_CA8" TargetMode="External"/><Relationship Id="rId10" Type="http://schemas.openxmlformats.org/officeDocument/2006/relationships/hyperlink" Target="https://www.youtube.com/watch?v=HmROZC0wx5k&amp;t=65s" TargetMode="External"/><Relationship Id="rId13" Type="http://schemas.openxmlformats.org/officeDocument/2006/relationships/image" Target="../media/image4.png"/><Relationship Id="rId12" Type="http://schemas.openxmlformats.org/officeDocument/2006/relationships/hyperlink" Target="https://www.youtube.com/watch?v=5O0l6eIU9v4"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rive.google.com/open?id=12KmJCi8ZmWiULjUW7-YGobdz-7UmJGaP" TargetMode="External"/><Relationship Id="rId4" Type="http://schemas.openxmlformats.org/officeDocument/2006/relationships/hyperlink" Target="https://drive.google.com/open?id=10v-Hc3X_OoysKykrDqJj_oofa6Oy9-zn" TargetMode="External"/><Relationship Id="rId9" Type="http://schemas.openxmlformats.org/officeDocument/2006/relationships/hyperlink" Target="https://drive.google.com/open?id=1aj5M5BkcoYIrsnbTn8I91Tobad3nCLoN" TargetMode="External"/><Relationship Id="rId5" Type="http://schemas.openxmlformats.org/officeDocument/2006/relationships/hyperlink" Target="https://drive.google.com/open?id=1fc0vLh-dzBk2YmgOYg-wX1J7dVb0ch9E" TargetMode="External"/><Relationship Id="rId6" Type="http://schemas.openxmlformats.org/officeDocument/2006/relationships/hyperlink" Target="https://drive.google.com/file/d/1sxdx2Eq_O0970W9wQoPs1CBnRTcLYk3I/view?usp=share_link" TargetMode="External"/><Relationship Id="rId7" Type="http://schemas.openxmlformats.org/officeDocument/2006/relationships/hyperlink" Target="https://drive.google.com/open?id=1JNqQYb7YkCJLE6HG0yPdvFSmi8HN6sMW" TargetMode="External"/><Relationship Id="rId8" Type="http://schemas.openxmlformats.org/officeDocument/2006/relationships/hyperlink" Target="https://drive.google.com/open?id=1GB2c4VtrqZmBytY2Kq8koyPBbur2UjL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744575"/>
            <a:ext cx="8520600" cy="1382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t/>
            </a:r>
            <a:endParaRPr sz="5300">
              <a:solidFill>
                <a:srgbClr val="F7F7F7"/>
              </a:solidFill>
              <a:latin typeface="Bebas Neue"/>
              <a:ea typeface="Bebas Neue"/>
              <a:cs typeface="Bebas Neue"/>
              <a:sym typeface="Bebas Neue"/>
            </a:endParaRPr>
          </a:p>
        </p:txBody>
      </p:sp>
      <p:pic>
        <p:nvPicPr>
          <p:cNvPr id="55" name="Google Shape;55;p1"/>
          <p:cNvPicPr preferRelativeResize="0"/>
          <p:nvPr/>
        </p:nvPicPr>
        <p:blipFill rotWithShape="1">
          <a:blip r:embed="rId3">
            <a:alphaModFix/>
          </a:blip>
          <a:srcRect b="0" l="0" r="-272856" t="18584"/>
          <a:stretch/>
        </p:blipFill>
        <p:spPr>
          <a:xfrm>
            <a:off x="0" y="4287925"/>
            <a:ext cx="9144003" cy="855575"/>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12" y="0"/>
            <a:ext cx="9157685" cy="4221125"/>
          </a:xfrm>
          <a:prstGeom prst="rect">
            <a:avLst/>
          </a:prstGeom>
          <a:noFill/>
          <a:ln>
            <a:noFill/>
          </a:ln>
        </p:spPr>
      </p:pic>
      <p:sp>
        <p:nvSpPr>
          <p:cNvPr id="57" name="Google Shape;57;p1"/>
          <p:cNvSpPr txBox="1"/>
          <p:nvPr/>
        </p:nvSpPr>
        <p:spPr>
          <a:xfrm>
            <a:off x="3572961" y="2959033"/>
            <a:ext cx="4969200" cy="84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F7F7F7"/>
                </a:solidFill>
                <a:latin typeface="Bebas Neue"/>
                <a:ea typeface="Bebas Neue"/>
                <a:cs typeface="Bebas Neue"/>
                <a:sym typeface="Bebas Neue"/>
              </a:rPr>
              <a:t>GLOBAL FOREST COALITION AT COP27</a:t>
            </a:r>
            <a:endParaRPr b="0" i="0" sz="2700" u="none" cap="none" strike="noStrike">
              <a:solidFill>
                <a:srgbClr val="F7F7F7"/>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F7F7F7"/>
                </a:solidFill>
                <a:latin typeface="Bebas Neue"/>
                <a:ea typeface="Bebas Neue"/>
                <a:cs typeface="Bebas Neue"/>
                <a:sym typeface="Bebas Neue"/>
              </a:rPr>
              <a:t>Sharm El Sheikh, 6-18 NOV 2022</a:t>
            </a:r>
            <a:endParaRPr b="0" i="0" sz="2200" u="none" cap="none" strike="noStrike">
              <a:solidFill>
                <a:srgbClr val="F7F7F7"/>
              </a:solidFill>
              <a:latin typeface="Bebas Neue"/>
              <a:ea typeface="Bebas Neue"/>
              <a:cs typeface="Bebas Neue"/>
              <a:sym typeface="Bebas Neue"/>
            </a:endParaRPr>
          </a:p>
        </p:txBody>
      </p:sp>
      <p:sp>
        <p:nvSpPr>
          <p:cNvPr id="58" name="Google Shape;58;p1"/>
          <p:cNvSpPr txBox="1"/>
          <p:nvPr/>
        </p:nvSpPr>
        <p:spPr>
          <a:xfrm>
            <a:off x="5500200" y="4361713"/>
            <a:ext cx="36438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700" u="none" cap="none" strike="noStrike">
                <a:solidFill>
                  <a:schemeClr val="dk1"/>
                </a:solidFill>
                <a:latin typeface="Nunito"/>
                <a:ea typeface="Nunito"/>
                <a:cs typeface="Nunito"/>
                <a:sym typeface="Nunito"/>
              </a:rPr>
              <a:t>#OurNatureIsNotYourSolution</a:t>
            </a:r>
            <a:endParaRPr b="0" i="0" sz="17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700" u="none" cap="none" strike="noStrike">
                <a:solidFill>
                  <a:schemeClr val="dk1"/>
                </a:solidFill>
                <a:latin typeface="Nunito"/>
                <a:ea typeface="Nunito"/>
                <a:cs typeface="Nunito"/>
                <a:sym typeface="Nunito"/>
              </a:rPr>
              <a:t>#DecolonizeClimateSolutions</a:t>
            </a:r>
            <a:endParaRPr b="0" i="0" sz="600" u="none" cap="none" strike="noStrike">
              <a:solidFill>
                <a:srgbClr val="000000"/>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4e792917be_11_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14e792917be_11_0"/>
          <p:cNvSpPr txBox="1"/>
          <p:nvPr>
            <p:ph type="title"/>
          </p:nvPr>
        </p:nvSpPr>
        <p:spPr>
          <a:xfrm>
            <a:off x="1171750" y="364400"/>
            <a:ext cx="60987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41" name="Google Shape;141;g14e792917be_11_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42" name="Google Shape;142;g14e792917be_11_0"/>
          <p:cNvSpPr txBox="1"/>
          <p:nvPr/>
        </p:nvSpPr>
        <p:spPr>
          <a:xfrm>
            <a:off x="1171750" y="2242950"/>
            <a:ext cx="6685200" cy="507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descr="Fossil fuel consumption and production is pushing global temperatures closer to the 1.5 degree Celsius limit. Already, developing countries are experiencing worsening weather extremes, devastating their economies and communities. Developing nations are calling for an equitable phaseout of fossil fuels to arrest runaway climate change.&#10;&#10;We talked to Souparna Lahiri of the Global Forest Coalition to shed light on the matter, including how COP 27 can pave the way for a fossil fuel-free future.&#10;&#10;#EndFossilFuels&#10;#ClimateJustice&#10;#COP27" id="143" name="Google Shape;143;g14e792917be_11_0" title="Equitable Fossil Fuel Phase-out | COP 27 People’s Agenda Fight #1">
            <a:hlinkClick r:id="rId4"/>
          </p:cNvPr>
          <p:cNvPicPr preferRelativeResize="0"/>
          <p:nvPr/>
        </p:nvPicPr>
        <p:blipFill>
          <a:blip r:embed="rId5">
            <a:alphaModFix/>
          </a:blip>
          <a:stretch>
            <a:fillRect/>
          </a:stretch>
        </p:blipFill>
        <p:spPr>
          <a:xfrm>
            <a:off x="3953725" y="1529450"/>
            <a:ext cx="4036950" cy="3027700"/>
          </a:xfrm>
          <a:prstGeom prst="rect">
            <a:avLst/>
          </a:prstGeom>
          <a:noFill/>
          <a:ln>
            <a:noFill/>
          </a:ln>
        </p:spPr>
      </p:pic>
      <p:sp>
        <p:nvSpPr>
          <p:cNvPr id="144" name="Google Shape;144;g14e792917be_11_0"/>
          <p:cNvSpPr txBox="1"/>
          <p:nvPr/>
        </p:nvSpPr>
        <p:spPr>
          <a:xfrm>
            <a:off x="1171750" y="1406000"/>
            <a:ext cx="2493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accent5"/>
                </a:solidFill>
                <a:latin typeface="Nunito"/>
                <a:ea typeface="Nunito"/>
                <a:cs typeface="Nunito"/>
                <a:sym typeface="Nunito"/>
                <a:hlinkClick r:id="rId6">
                  <a:extLst>
                    <a:ext uri="{A12FA001-AC4F-418D-AE19-62706E023703}">
                      <ahyp:hlinkClr val="tx"/>
                    </a:ext>
                  </a:extLst>
                </a:hlinkClick>
              </a:rPr>
              <a:t>VIDEO:</a:t>
            </a:r>
            <a:endParaRPr sz="2100"/>
          </a:p>
          <a:p>
            <a:pPr indent="0" lvl="0" marL="0" rtl="0" algn="l">
              <a:spcBef>
                <a:spcPts val="0"/>
              </a:spcBef>
              <a:spcAft>
                <a:spcPts val="0"/>
              </a:spcAft>
              <a:buNone/>
            </a:pPr>
            <a:r>
              <a:rPr lang="en-GB" sz="2100" u="sng">
                <a:solidFill>
                  <a:schemeClr val="accent5"/>
                </a:solidFill>
                <a:latin typeface="Nunito"/>
                <a:ea typeface="Nunito"/>
                <a:cs typeface="Nunito"/>
                <a:sym typeface="Nunito"/>
                <a:hlinkClick r:id="rId7">
                  <a:extLst>
                    <a:ext uri="{A12FA001-AC4F-418D-AE19-62706E023703}">
                      <ahyp:hlinkClr val="tx"/>
                    </a:ext>
                  </a:extLst>
                </a:hlinkClick>
              </a:rPr>
              <a:t>Souparna Lahiri on the fight for an </a:t>
            </a:r>
            <a:r>
              <a:rPr b="1" lang="en-GB" sz="2100" u="sng">
                <a:solidFill>
                  <a:schemeClr val="accent5"/>
                </a:solidFill>
                <a:latin typeface="Nunito"/>
                <a:ea typeface="Nunito"/>
                <a:cs typeface="Nunito"/>
                <a:sym typeface="Nunito"/>
                <a:hlinkClick r:id="rId8">
                  <a:extLst>
                    <a:ext uri="{A12FA001-AC4F-418D-AE19-62706E023703}">
                      <ahyp:hlinkClr val="tx"/>
                    </a:ext>
                  </a:extLst>
                </a:hlinkClick>
              </a:rPr>
              <a:t>equitable fossil fuel phaseout</a:t>
            </a:r>
            <a:r>
              <a:rPr lang="en-GB" sz="2100" u="sng">
                <a:solidFill>
                  <a:schemeClr val="accent5"/>
                </a:solidFill>
                <a:latin typeface="Nunito"/>
                <a:ea typeface="Nunito"/>
                <a:cs typeface="Nunito"/>
                <a:sym typeface="Nunito"/>
                <a:hlinkClick r:id="rId9">
                  <a:extLst>
                    <a:ext uri="{A12FA001-AC4F-418D-AE19-62706E023703}">
                      <ahyp:hlinkClr val="tx"/>
                    </a:ext>
                  </a:extLst>
                </a:hlinkClick>
              </a:rPr>
              <a:t>, and the need to mobilise inside and outside COP</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85ea03a3e8_1_2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85ea03a3e8_1_20"/>
          <p:cNvSpPr txBox="1"/>
          <p:nvPr>
            <p:ph type="title"/>
          </p:nvPr>
        </p:nvSpPr>
        <p:spPr>
          <a:xfrm>
            <a:off x="1171750" y="364400"/>
            <a:ext cx="56589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51" name="Google Shape;151;g185ea03a3e8_1_2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52" name="Google Shape;152;g185ea03a3e8_1_20"/>
          <p:cNvSpPr txBox="1"/>
          <p:nvPr/>
        </p:nvSpPr>
        <p:spPr>
          <a:xfrm>
            <a:off x="1171750" y="1406000"/>
            <a:ext cx="3279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OP-ED:</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Beware of Climate Colonialism at COP27</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id="153" name="Google Shape;153;g185ea03a3e8_1_20"/>
          <p:cNvPicPr preferRelativeResize="0"/>
          <p:nvPr/>
        </p:nvPicPr>
        <p:blipFill>
          <a:blip r:embed="rId6">
            <a:alphaModFix/>
          </a:blip>
          <a:stretch>
            <a:fillRect/>
          </a:stretch>
        </p:blipFill>
        <p:spPr>
          <a:xfrm>
            <a:off x="4451050" y="1476500"/>
            <a:ext cx="2533825" cy="2895475"/>
          </a:xfrm>
          <a:prstGeom prst="rect">
            <a:avLst/>
          </a:prstGeom>
          <a:noFill/>
          <a:ln cap="flat" cmpd="sng" w="9525">
            <a:solidFill>
              <a:schemeClr val="dk2"/>
            </a:solidFill>
            <a:prstDash val="solid"/>
            <a:round/>
            <a:headEnd len="sm" w="sm" type="none"/>
            <a:tailEnd len="sm" w="sm" type="none"/>
          </a:ln>
        </p:spPr>
      </p:pic>
      <p:sp>
        <p:nvSpPr>
          <p:cNvPr id="154" name="Google Shape;154;g185ea03a3e8_1_20"/>
          <p:cNvSpPr txBox="1"/>
          <p:nvPr/>
        </p:nvSpPr>
        <p:spPr>
          <a:xfrm>
            <a:off x="1171750" y="2734125"/>
            <a:ext cx="31386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303030"/>
                </a:solidFill>
                <a:highlight>
                  <a:srgbClr val="FFFFFF"/>
                </a:highlight>
              </a:rPr>
              <a:t>“</a:t>
            </a:r>
            <a:r>
              <a:rPr lang="en-GB" sz="1200">
                <a:solidFill>
                  <a:srgbClr val="303030"/>
                </a:solidFill>
                <a:highlight>
                  <a:srgbClr val="FFFFFF"/>
                </a:highlight>
              </a:rPr>
              <a:t>A climate COP has its own dynamics, where global political issues and corporate lobbying often cloud the negotiating table, and COP27 may not tread a much different path. But its corridors will reverberate with the demands of the climate justice movement. It is our role to ensure that the world is not deceived by the false solutions and empty promises trumpeted at these events. We need genuine action and </a:t>
            </a:r>
            <a:r>
              <a:rPr i="1" lang="en-GB" sz="1200">
                <a:solidFill>
                  <a:srgbClr val="303030"/>
                </a:solidFill>
                <a:highlight>
                  <a:srgbClr val="FFFFFF"/>
                </a:highlight>
              </a:rPr>
              <a:t>real</a:t>
            </a:r>
            <a:r>
              <a:rPr lang="en-GB" sz="1200">
                <a:solidFill>
                  <a:srgbClr val="303030"/>
                </a:solidFill>
                <a:highlight>
                  <a:srgbClr val="FFFFFF"/>
                </a:highlight>
              </a:rPr>
              <a:t> solutions.”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85ea03a3e8_1_3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85ea03a3e8_1_30"/>
          <p:cNvSpPr txBox="1"/>
          <p:nvPr>
            <p:ph type="title"/>
          </p:nvPr>
        </p:nvSpPr>
        <p:spPr>
          <a:xfrm>
            <a:off x="1171750" y="364400"/>
            <a:ext cx="60291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61" name="Google Shape;161;g185ea03a3e8_1_3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62" name="Google Shape;162;g185ea03a3e8_1_30"/>
          <p:cNvSpPr txBox="1"/>
          <p:nvPr/>
        </p:nvSpPr>
        <p:spPr>
          <a:xfrm>
            <a:off x="1171750" y="1476500"/>
            <a:ext cx="3122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PRESS RELEASE:</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Foxes Guard the Net Zero Henhouse</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id="163" name="Google Shape;163;g185ea03a3e8_1_30"/>
          <p:cNvPicPr preferRelativeResize="0"/>
          <p:nvPr/>
        </p:nvPicPr>
        <p:blipFill>
          <a:blip r:embed="rId6">
            <a:alphaModFix/>
          </a:blip>
          <a:stretch>
            <a:fillRect/>
          </a:stretch>
        </p:blipFill>
        <p:spPr>
          <a:xfrm>
            <a:off x="4761972" y="1617747"/>
            <a:ext cx="2975425" cy="2975450"/>
          </a:xfrm>
          <a:prstGeom prst="rect">
            <a:avLst/>
          </a:prstGeom>
          <a:noFill/>
          <a:ln cap="flat" cmpd="sng" w="9525">
            <a:solidFill>
              <a:schemeClr val="dk2"/>
            </a:solidFill>
            <a:prstDash val="solid"/>
            <a:round/>
            <a:headEnd len="sm" w="sm" type="none"/>
            <a:tailEnd len="sm" w="sm" type="none"/>
          </a:ln>
        </p:spPr>
      </p:pic>
      <p:sp>
        <p:nvSpPr>
          <p:cNvPr id="164" name="Google Shape;164;g185ea03a3e8_1_30"/>
          <p:cNvSpPr txBox="1"/>
          <p:nvPr/>
        </p:nvSpPr>
        <p:spPr>
          <a:xfrm>
            <a:off x="1171750" y="2676250"/>
            <a:ext cx="31221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50">
                <a:solidFill>
                  <a:schemeClr val="dk1"/>
                </a:solidFill>
                <a:highlight>
                  <a:srgbClr val="FFFFFF"/>
                </a:highlight>
              </a:rPr>
              <a:t>Coraina de la Plaza (GFC): “For three decades the world’s largest polluters have treated the UNFCCC like a trade show. Corporate sponsors for policy talks. Hundreds of industry lobbyists working the halls. Endless hoopla for non-binding, ineffectual corporate initiatives. Enough is enough, the corporate capture of this space must end and big polluters cannot have a say in the UNFCCC anymore”.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85ea03a3e8_1_38"/>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85ea03a3e8_1_38"/>
          <p:cNvSpPr txBox="1"/>
          <p:nvPr>
            <p:ph type="title"/>
          </p:nvPr>
        </p:nvSpPr>
        <p:spPr>
          <a:xfrm>
            <a:off x="1171750" y="364388"/>
            <a:ext cx="69513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71" name="Google Shape;171;g185ea03a3e8_1_38"/>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72" name="Google Shape;172;g185ea03a3e8_1_38"/>
          <p:cNvSpPr txBox="1"/>
          <p:nvPr/>
        </p:nvSpPr>
        <p:spPr>
          <a:xfrm>
            <a:off x="1171750" y="1476500"/>
            <a:ext cx="3703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PRESS RELEASE:</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‘No room for offsets’ confirmed by ‘Land Gap’ report</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sp>
        <p:nvSpPr>
          <p:cNvPr id="173" name="Google Shape;173;g185ea03a3e8_1_38"/>
          <p:cNvSpPr txBox="1"/>
          <p:nvPr/>
        </p:nvSpPr>
        <p:spPr>
          <a:xfrm>
            <a:off x="4875700" y="1717575"/>
            <a:ext cx="3302400" cy="27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200" u="sng">
                <a:solidFill>
                  <a:schemeClr val="dk1"/>
                </a:solidFill>
                <a:highlight>
                  <a:srgbClr val="FFFFFF"/>
                </a:highlight>
              </a:rPr>
              <a:t>Souparna Lahiri (GFC): </a:t>
            </a:r>
            <a:r>
              <a:rPr lang="en-GB" sz="1200">
                <a:solidFill>
                  <a:schemeClr val="dk1"/>
                </a:solidFill>
                <a:highlight>
                  <a:srgbClr val="FFFFFF"/>
                </a:highlight>
              </a:rPr>
              <a:t>“It was clear from the Bonn meetings in June that the Article 6.8 and the non-market approach to joint adaptation and mitigation is ready for operationalization at COP27. That should be in the agenda of the SBSTA Chair and the COP Presidency. Operationalisation of Article 6.8 will realise the demand of the Indigenous Peoples and frontline communities for direct access to climate finance and facilitate real climate solutions to real zero.”</a:t>
            </a:r>
            <a:endParaRPr sz="1200">
              <a:solidFill>
                <a:schemeClr val="dk1"/>
              </a:solidFill>
              <a:highlight>
                <a:srgbClr val="FFFFFF"/>
              </a:highlight>
            </a:endParaRPr>
          </a:p>
          <a:p>
            <a:pPr indent="0" lvl="0" marL="0" rtl="0" algn="l">
              <a:spcBef>
                <a:spcPts val="0"/>
              </a:spcBef>
              <a:spcAft>
                <a:spcPts val="0"/>
              </a:spcAft>
              <a:buNone/>
            </a:pPr>
            <a:r>
              <a:t/>
            </a:r>
            <a:endParaRPr/>
          </a:p>
        </p:txBody>
      </p:sp>
      <p:pic>
        <p:nvPicPr>
          <p:cNvPr id="174" name="Google Shape;174;g185ea03a3e8_1_38"/>
          <p:cNvPicPr preferRelativeResize="0"/>
          <p:nvPr/>
        </p:nvPicPr>
        <p:blipFill>
          <a:blip r:embed="rId6">
            <a:alphaModFix/>
          </a:blip>
          <a:stretch>
            <a:fillRect/>
          </a:stretch>
        </p:blipFill>
        <p:spPr>
          <a:xfrm>
            <a:off x="1297150" y="3154675"/>
            <a:ext cx="2658297" cy="9246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p:nvPr/>
        </p:nvSpPr>
        <p:spPr>
          <a:xfrm>
            <a:off x="0" y="-13558"/>
            <a:ext cx="9144000" cy="5157058"/>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txBox="1"/>
          <p:nvPr>
            <p:ph type="title"/>
          </p:nvPr>
        </p:nvSpPr>
        <p:spPr>
          <a:xfrm>
            <a:off x="1096350" y="1637700"/>
            <a:ext cx="6951300" cy="1041600"/>
          </a:xfrm>
          <a:prstGeom prst="rect">
            <a:avLst/>
          </a:prstGeom>
          <a:noFill/>
          <a:ln>
            <a:noFill/>
          </a:ln>
        </p:spPr>
        <p:txBody>
          <a:bodyPr anchorCtr="0" anchor="t" bIns="91425" lIns="91425" spcFirstLastPara="1" rIns="91425" wrap="square" tIns="91425">
            <a:noAutofit/>
          </a:bodyPr>
          <a:lstStyle/>
          <a:p>
            <a:pPr indent="0" lvl="0" marL="0" rtl="0" algn="ctr">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#OurNatureIsNotYourSolution</a:t>
            </a:r>
            <a:endParaRPr sz="4800">
              <a:solidFill>
                <a:srgbClr val="F8F9FA"/>
              </a:solidFill>
              <a:latin typeface="Bebas Neue"/>
              <a:ea typeface="Bebas Neue"/>
              <a:cs typeface="Bebas Neue"/>
              <a:sym typeface="Bebas Neue"/>
            </a:endParaRPr>
          </a:p>
          <a:p>
            <a:pPr indent="0" lvl="0" marL="0" rtl="0" algn="ctr">
              <a:lnSpc>
                <a:spcPct val="100000"/>
              </a:lnSpc>
              <a:spcBef>
                <a:spcPts val="0"/>
              </a:spcBef>
              <a:spcAft>
                <a:spcPts val="0"/>
              </a:spcAft>
              <a:buClr>
                <a:schemeClr val="dk1"/>
              </a:buClr>
              <a:buSzPts val="1100"/>
              <a:buFont typeface="Arial"/>
              <a:buNone/>
            </a:pPr>
            <a:r>
              <a:rPr lang="en-GB" sz="4800">
                <a:solidFill>
                  <a:srgbClr val="6A9913"/>
                </a:solidFill>
                <a:latin typeface="Bebas Neue"/>
                <a:ea typeface="Bebas Neue"/>
                <a:cs typeface="Bebas Neue"/>
                <a:sym typeface="Bebas Neue"/>
              </a:rPr>
              <a:t>#DecolonizeClimateSolutions</a:t>
            </a:r>
            <a:endParaRPr sz="4800">
              <a:solidFill>
                <a:srgbClr val="6A9913"/>
              </a:solidFill>
              <a:latin typeface="Bebas Neue"/>
              <a:ea typeface="Bebas Neue"/>
              <a:cs typeface="Bebas Neue"/>
              <a:sym typeface="Bebas Neue"/>
            </a:endParaRPr>
          </a:p>
          <a:p>
            <a:pPr indent="0" lvl="0" marL="0" rtl="0" algn="ctr">
              <a:lnSpc>
                <a:spcPct val="70000"/>
              </a:lnSpc>
              <a:spcBef>
                <a:spcPts val="0"/>
              </a:spcBef>
              <a:spcAft>
                <a:spcPts val="0"/>
              </a:spcAft>
              <a:buSzPts val="990"/>
              <a:buNone/>
            </a:pPr>
            <a:r>
              <a:t/>
            </a:r>
            <a:endParaRPr sz="4800">
              <a:solidFill>
                <a:srgbClr val="F8F9FA"/>
              </a:solidFill>
              <a:latin typeface="Bebas Neue"/>
              <a:ea typeface="Bebas Neue"/>
              <a:cs typeface="Bebas Neue"/>
              <a:sym typeface="Bebas Neue"/>
            </a:endParaRPr>
          </a:p>
        </p:txBody>
      </p:sp>
      <p:sp>
        <p:nvSpPr>
          <p:cNvPr id="181" name="Google Shape;181;p8"/>
          <p:cNvSpPr txBox="1"/>
          <p:nvPr/>
        </p:nvSpPr>
        <p:spPr>
          <a:xfrm>
            <a:off x="5381550" y="3573825"/>
            <a:ext cx="34758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DC1C6"/>
              </a:solidFill>
              <a:highlight>
                <a:srgbClr val="202124"/>
              </a:highlight>
              <a:latin typeface="Nunito"/>
              <a:ea typeface="Nunito"/>
              <a:cs typeface="Nunito"/>
              <a:sym typeface="Nuni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DC1C6"/>
              </a:solidFill>
              <a:highlight>
                <a:srgbClr val="202124"/>
              </a:highlight>
              <a:latin typeface="Nunito"/>
              <a:ea typeface="Nunito"/>
              <a:cs typeface="Nunito"/>
              <a:sym typeface="Nuni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BDC1C6"/>
                </a:solidFill>
                <a:highlight>
                  <a:srgbClr val="202124"/>
                </a:highlight>
                <a:latin typeface="Nunito"/>
                <a:ea typeface="Nunito"/>
                <a:cs typeface="Nunito"/>
                <a:sym typeface="Nunito"/>
              </a:rPr>
              <a:t>🌐 </a:t>
            </a:r>
            <a:r>
              <a:rPr b="0" i="0" lang="en-GB" sz="1400" u="sng" cap="none" strike="noStrike">
                <a:solidFill>
                  <a:schemeClr val="hlink"/>
                </a:solidFill>
                <a:latin typeface="Nunito"/>
                <a:ea typeface="Nunito"/>
                <a:cs typeface="Nunito"/>
                <a:sym typeface="Nunito"/>
                <a:hlinkClick r:id="rId3"/>
              </a:rPr>
              <a:t>https://globalforestcoalition.org</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A2C4C9"/>
                </a:solidFill>
                <a:latin typeface="Nunito"/>
                <a:ea typeface="Nunito"/>
                <a:cs typeface="Nunito"/>
                <a:sym typeface="Nunito"/>
              </a:rPr>
              <a:t>Facebook </a:t>
            </a:r>
            <a:r>
              <a:rPr b="0" i="0" lang="en-GB" sz="1400" u="sng" cap="none" strike="noStrike">
                <a:solidFill>
                  <a:schemeClr val="hlink"/>
                </a:solidFill>
                <a:latin typeface="Nunito"/>
                <a:ea typeface="Nunito"/>
                <a:cs typeface="Nunito"/>
                <a:sym typeface="Nunito"/>
                <a:hlinkClick r:id="rId4"/>
              </a:rPr>
              <a:t>@globalforestcoalition</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A2C4C9"/>
                </a:solidFill>
                <a:latin typeface="Nunito"/>
                <a:ea typeface="Nunito"/>
                <a:cs typeface="Nunito"/>
                <a:sym typeface="Nunito"/>
              </a:rPr>
              <a:t>Twitter </a:t>
            </a:r>
            <a:r>
              <a:rPr b="0" i="0" lang="en-GB" sz="1400" u="sng" cap="none" strike="noStrike">
                <a:solidFill>
                  <a:schemeClr val="hlink"/>
                </a:solidFill>
                <a:latin typeface="Nunito"/>
                <a:ea typeface="Nunito"/>
                <a:cs typeface="Nunito"/>
                <a:sym typeface="Nunito"/>
                <a:hlinkClick r:id="rId5"/>
              </a:rPr>
              <a:t>@GFC_forests</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A2C4C9"/>
                </a:solidFill>
                <a:latin typeface="Nunito"/>
                <a:ea typeface="Nunito"/>
                <a:cs typeface="Nunito"/>
                <a:sym typeface="Nunito"/>
              </a:rPr>
              <a:t>Instagram</a:t>
            </a:r>
            <a:r>
              <a:rPr b="0" i="0" lang="en-GB" sz="1400" u="none" cap="none" strike="noStrike">
                <a:solidFill>
                  <a:srgbClr val="F8F9FA"/>
                </a:solidFill>
                <a:latin typeface="Nunito"/>
                <a:ea typeface="Nunito"/>
                <a:cs typeface="Nunito"/>
                <a:sym typeface="Nunito"/>
              </a:rPr>
              <a:t> </a:t>
            </a:r>
            <a:r>
              <a:rPr b="0" i="0" lang="en-GB" sz="1400" u="sng" cap="none" strike="noStrike">
                <a:solidFill>
                  <a:schemeClr val="hlink"/>
                </a:solidFill>
                <a:latin typeface="Nunito"/>
                <a:ea typeface="Nunito"/>
                <a:cs typeface="Nunito"/>
                <a:sym typeface="Nunito"/>
                <a:hlinkClick r:id="rId6"/>
              </a:rPr>
              <a:t>@global.forest</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F9FA"/>
              </a:solidFill>
              <a:latin typeface="Nunito"/>
              <a:ea typeface="Nunito"/>
              <a:cs typeface="Nunito"/>
              <a:sym typeface="Nunito"/>
            </a:endParaRPr>
          </a:p>
        </p:txBody>
      </p:sp>
      <p:pic>
        <p:nvPicPr>
          <p:cNvPr id="182" name="Google Shape;182;p8"/>
          <p:cNvPicPr preferRelativeResize="0"/>
          <p:nvPr/>
        </p:nvPicPr>
        <p:blipFill rotWithShape="1">
          <a:blip r:embed="rId7">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0" y="-13552"/>
            <a:ext cx="9144000" cy="1275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txBox="1"/>
          <p:nvPr>
            <p:ph type="title"/>
          </p:nvPr>
        </p:nvSpPr>
        <p:spPr>
          <a:xfrm>
            <a:off x="546025" y="376750"/>
            <a:ext cx="44085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6A9913"/>
                </a:solidFill>
                <a:latin typeface="Bebas Neue"/>
                <a:ea typeface="Bebas Neue"/>
                <a:cs typeface="Bebas Neue"/>
                <a:sym typeface="Bebas Neue"/>
              </a:rPr>
              <a:t>Topline </a:t>
            </a:r>
            <a:r>
              <a:rPr lang="en-GB" sz="4800">
                <a:solidFill>
                  <a:srgbClr val="F8F9FA"/>
                </a:solidFill>
                <a:latin typeface="Bebas Neue"/>
                <a:ea typeface="Bebas Neue"/>
                <a:cs typeface="Bebas Neue"/>
                <a:sym typeface="Bebas Neue"/>
              </a:rPr>
              <a:t>messages</a:t>
            </a:r>
            <a:endParaRPr sz="4800">
              <a:solidFill>
                <a:srgbClr val="F8F9FA"/>
              </a:solidFill>
              <a:latin typeface="Bebas Neue"/>
              <a:ea typeface="Bebas Neue"/>
              <a:cs typeface="Bebas Neue"/>
              <a:sym typeface="Bebas Neue"/>
            </a:endParaRPr>
          </a:p>
        </p:txBody>
      </p:sp>
      <p:sp>
        <p:nvSpPr>
          <p:cNvPr id="65" name="Google Shape;65;p2"/>
          <p:cNvSpPr txBox="1"/>
          <p:nvPr/>
        </p:nvSpPr>
        <p:spPr>
          <a:xfrm>
            <a:off x="465550" y="1541650"/>
            <a:ext cx="8067900" cy="2578800"/>
          </a:xfrm>
          <a:prstGeom prst="rect">
            <a:avLst/>
          </a:prstGeom>
          <a:noFill/>
          <a:ln>
            <a:noFill/>
          </a:ln>
        </p:spPr>
        <p:txBody>
          <a:bodyPr anchorCtr="0" anchor="t" bIns="91425" lIns="91425" spcFirstLastPara="1" rIns="91425" wrap="square" tIns="91425">
            <a:noAutofit/>
          </a:bodyPr>
          <a:lstStyle/>
          <a:p>
            <a:pPr indent="-306387" lvl="0" marL="457200" marR="0" rtl="0" algn="l">
              <a:lnSpc>
                <a:spcPct val="105000"/>
              </a:lnSpc>
              <a:spcBef>
                <a:spcPts val="0"/>
              </a:spcBef>
              <a:spcAft>
                <a:spcPts val="0"/>
              </a:spcAft>
              <a:buClr>
                <a:schemeClr val="dk2"/>
              </a:buClr>
              <a:buSzPts val="1225"/>
              <a:buFont typeface="Arial"/>
              <a:buChar char="•"/>
            </a:pPr>
            <a:r>
              <a:rPr b="0" i="0" lang="en-GB" sz="1350" u="none" cap="none" strike="noStrike">
                <a:solidFill>
                  <a:schemeClr val="dk1"/>
                </a:solidFill>
                <a:latin typeface="Nunito"/>
                <a:ea typeface="Nunito"/>
                <a:cs typeface="Nunito"/>
                <a:sym typeface="Nunito"/>
              </a:rPr>
              <a:t>We</a:t>
            </a:r>
            <a:r>
              <a:rPr b="1" i="0" lang="en-GB" sz="1350" u="none" cap="none" strike="noStrike">
                <a:solidFill>
                  <a:schemeClr val="dk1"/>
                </a:solidFill>
                <a:latin typeface="Nunito"/>
                <a:ea typeface="Nunito"/>
                <a:cs typeface="Nunito"/>
                <a:sym typeface="Nunito"/>
              </a:rPr>
              <a:t> demand an end to false forest-related climate change solutions</a:t>
            </a:r>
            <a:r>
              <a:rPr b="0" i="0" lang="en-GB" sz="1350" u="none" cap="none" strike="noStrike">
                <a:solidFill>
                  <a:schemeClr val="dk1"/>
                </a:solidFill>
                <a:latin typeface="Nunito"/>
                <a:ea typeface="Nunito"/>
                <a:cs typeface="Nunito"/>
                <a:sym typeface="Nunito"/>
              </a:rPr>
              <a:t> - including </a:t>
            </a:r>
            <a:r>
              <a:rPr lang="en-GB" sz="1350">
                <a:solidFill>
                  <a:schemeClr val="dk1"/>
                </a:solidFill>
                <a:latin typeface="Nunito"/>
                <a:ea typeface="Nunito"/>
                <a:cs typeface="Nunito"/>
                <a:sym typeface="Nunito"/>
              </a:rPr>
              <a:t>biofuels/biomass</a:t>
            </a:r>
            <a:r>
              <a:rPr b="0" i="0" lang="en-GB" sz="1350" u="none" cap="none" strike="noStrike">
                <a:solidFill>
                  <a:schemeClr val="dk1"/>
                </a:solidFill>
                <a:latin typeface="Nunito"/>
                <a:ea typeface="Nunito"/>
                <a:cs typeface="Nunito"/>
                <a:sym typeface="Nunito"/>
              </a:rPr>
              <a:t>, </a:t>
            </a:r>
            <a:r>
              <a:rPr lang="en-GB" sz="1350">
                <a:solidFill>
                  <a:schemeClr val="dk1"/>
                </a:solidFill>
                <a:latin typeface="Nunito"/>
                <a:ea typeface="Nunito"/>
                <a:cs typeface="Nunito"/>
                <a:sym typeface="Nunito"/>
              </a:rPr>
              <a:t>commerci</a:t>
            </a:r>
            <a:r>
              <a:rPr b="0" i="0" lang="en-GB" sz="1350" u="none" cap="none" strike="noStrike">
                <a:solidFill>
                  <a:schemeClr val="dk1"/>
                </a:solidFill>
                <a:latin typeface="Nunito"/>
                <a:ea typeface="Nunito"/>
                <a:cs typeface="Nunito"/>
                <a:sym typeface="Nunito"/>
                <a:extLst>
                  <a:ext uri="http://customooxmlschemas.google.com/">
                    <go:slidesCustomData xmlns:go="http://customooxmlschemas.google.com/" textRoundtripDataId="0"/>
                  </a:ext>
                </a:extLst>
              </a:rPr>
              <a:t>al</a:t>
            </a:r>
            <a:r>
              <a:rPr b="0" i="0" lang="en-GB" sz="1350" u="none" cap="none" strike="noStrike">
                <a:solidFill>
                  <a:schemeClr val="dk1"/>
                </a:solidFill>
                <a:latin typeface="Nunito"/>
                <a:ea typeface="Nunito"/>
                <a:cs typeface="Nunito"/>
                <a:sym typeface="Nunito"/>
              </a:rPr>
              <a:t> monocultu</a:t>
            </a:r>
            <a:r>
              <a:rPr lang="en-GB" sz="1350">
                <a:solidFill>
                  <a:schemeClr val="dk1"/>
                </a:solidFill>
                <a:latin typeface="Nunito"/>
                <a:ea typeface="Nunito"/>
                <a:cs typeface="Nunito"/>
                <a:sym typeface="Nunito"/>
              </a:rPr>
              <a:t>re </a:t>
            </a:r>
            <a:r>
              <a:rPr b="0" i="0" lang="en-GB" sz="1350" u="none" cap="none" strike="noStrike">
                <a:solidFill>
                  <a:schemeClr val="dk1"/>
                </a:solidFill>
                <a:latin typeface="Nunito"/>
                <a:ea typeface="Nunito"/>
                <a:cs typeface="Nunito"/>
                <a:sym typeface="Nunito"/>
              </a:rPr>
              <a:t>tree plantations, Carbon Capture and Storage in</a:t>
            </a:r>
            <a:r>
              <a:rPr lang="en-GB" sz="1350">
                <a:solidFill>
                  <a:schemeClr val="dk1"/>
                </a:solidFill>
                <a:latin typeface="Nunito"/>
                <a:ea typeface="Nunito"/>
                <a:cs typeface="Nunito"/>
                <a:sym typeface="Nunito"/>
              </a:rPr>
              <a:t> particular Bioenergy with Carbon Capture and Storage (BECCS)</a:t>
            </a:r>
            <a:r>
              <a:rPr b="0" i="0" lang="en-GB" sz="1350" u="none" cap="none" strike="noStrike">
                <a:solidFill>
                  <a:schemeClr val="dk1"/>
                </a:solidFill>
                <a:latin typeface="Nunito"/>
                <a:ea typeface="Nunito"/>
                <a:cs typeface="Nunito"/>
                <a:sym typeface="Nunito"/>
              </a:rPr>
              <a:t>, Genetic Engineering, REDD, biodiversity offsets,</a:t>
            </a:r>
            <a:r>
              <a:rPr lang="en-GB" sz="1350">
                <a:solidFill>
                  <a:schemeClr val="dk1"/>
                </a:solidFill>
                <a:latin typeface="Nunito"/>
                <a:ea typeface="Nunito"/>
                <a:cs typeface="Nunito"/>
                <a:sym typeface="Nunito"/>
              </a:rPr>
              <a:t> and </a:t>
            </a:r>
            <a:r>
              <a:rPr b="0" i="0" lang="en-GB" sz="1350" u="none" cap="none" strike="noStrike">
                <a:solidFill>
                  <a:schemeClr val="dk1"/>
                </a:solidFill>
                <a:latin typeface="Nunito"/>
                <a:ea typeface="Nunito"/>
                <a:cs typeface="Nunito"/>
                <a:sym typeface="Nunito"/>
              </a:rPr>
              <a:t>carbon </a:t>
            </a:r>
            <a:r>
              <a:rPr b="0" i="0" lang="en-GB" sz="1350" u="none" cap="none" strike="noStrike">
                <a:solidFill>
                  <a:schemeClr val="dk1"/>
                </a:solidFill>
                <a:latin typeface="Nunito"/>
                <a:ea typeface="Nunito"/>
                <a:cs typeface="Nunito"/>
                <a:sym typeface="Nunito"/>
                <a:extLst>
                  <a:ext uri="http://customooxmlschemas.google.com/">
                    <go:slidesCustomData xmlns:go="http://customooxmlschemas.google.com/" textRoundtripDataId="1"/>
                  </a:ext>
                </a:extLst>
              </a:rPr>
              <a:t>trading</a:t>
            </a:r>
            <a:r>
              <a:rPr lang="en-GB" sz="1350">
                <a:solidFill>
                  <a:schemeClr val="dk1"/>
                </a:solidFill>
                <a:latin typeface="Nunito"/>
                <a:ea typeface="Nunito"/>
                <a:cs typeface="Nunito"/>
                <a:sym typeface="Nunito"/>
              </a:rPr>
              <a:t>.</a:t>
            </a:r>
            <a:endParaRPr b="0" i="0" sz="1350" u="none" cap="none" strike="noStrike">
              <a:solidFill>
                <a:schemeClr val="dk1"/>
              </a:solidFill>
              <a:latin typeface="Nunito"/>
              <a:ea typeface="Nunito"/>
              <a:cs typeface="Nunito"/>
              <a:sym typeface="Nunito"/>
            </a:endParaRPr>
          </a:p>
          <a:p>
            <a:pPr indent="0" lvl="0" marL="0" marR="0" rtl="0" algn="l">
              <a:lnSpc>
                <a:spcPct val="105000"/>
              </a:lnSpc>
              <a:spcBef>
                <a:spcPts val="0"/>
              </a:spcBef>
              <a:spcAft>
                <a:spcPts val="0"/>
              </a:spcAft>
              <a:buClr>
                <a:srgbClr val="000000"/>
              </a:buClr>
              <a:buSzPts val="1250"/>
              <a:buFont typeface="Arial"/>
              <a:buNone/>
            </a:pPr>
            <a:r>
              <a:t/>
            </a:r>
            <a:endParaRPr b="0" i="0" sz="1350" u="none" cap="none" strike="noStrike">
              <a:solidFill>
                <a:schemeClr val="dk1"/>
              </a:solidFill>
              <a:latin typeface="Nunito"/>
              <a:ea typeface="Nunito"/>
              <a:cs typeface="Nunito"/>
              <a:sym typeface="Nunito"/>
            </a:endParaRPr>
          </a:p>
          <a:p>
            <a:pPr indent="-306387" lvl="0" marL="457200" marR="0" rtl="0" algn="l">
              <a:lnSpc>
                <a:spcPct val="105000"/>
              </a:lnSpc>
              <a:spcBef>
                <a:spcPts val="0"/>
              </a:spcBef>
              <a:spcAft>
                <a:spcPts val="0"/>
              </a:spcAft>
              <a:buClr>
                <a:schemeClr val="dk2"/>
              </a:buClr>
              <a:buSzPts val="1225"/>
              <a:buFont typeface="Arial"/>
              <a:buChar char="•"/>
            </a:pPr>
            <a:r>
              <a:rPr b="1" i="0" lang="en-GB" sz="1350" u="none" cap="none" strike="noStrike">
                <a:solidFill>
                  <a:schemeClr val="dk1"/>
                </a:solidFill>
                <a:latin typeface="Nunito"/>
                <a:ea typeface="Nunito"/>
                <a:cs typeface="Nunito"/>
                <a:sym typeface="Nunito"/>
              </a:rPr>
              <a:t>Frontline forest communities</a:t>
            </a:r>
            <a:r>
              <a:rPr b="0" i="0" lang="en-GB" sz="1350" u="none" cap="none" strike="noStrike">
                <a:solidFill>
                  <a:schemeClr val="dk1"/>
                </a:solidFill>
                <a:latin typeface="Nunito"/>
                <a:ea typeface="Nunito"/>
                <a:cs typeface="Nunito"/>
                <a:sym typeface="Nunito"/>
              </a:rPr>
              <a:t>—Indigenous Peoples, local communities, women, gender-diverse people, children, youth, farmers, and peasants—are fighting a battle to </a:t>
            </a:r>
            <a:r>
              <a:rPr b="1" i="0" lang="en-GB" sz="1350" u="none" cap="none" strike="noStrike">
                <a:solidFill>
                  <a:schemeClr val="dk1"/>
                </a:solidFill>
                <a:latin typeface="Nunito"/>
                <a:ea typeface="Nunito"/>
                <a:cs typeface="Nunito"/>
                <a:sym typeface="Nunito"/>
              </a:rPr>
              <a:t>survive, and protect</a:t>
            </a:r>
            <a:r>
              <a:rPr b="0" i="0" lang="en-GB" sz="1350" u="none" cap="none" strike="noStrike">
                <a:solidFill>
                  <a:schemeClr val="dk1"/>
                </a:solidFill>
                <a:latin typeface="Nunito"/>
                <a:ea typeface="Nunito"/>
                <a:cs typeface="Nunito"/>
                <a:sym typeface="Nunito"/>
              </a:rPr>
              <a:t> their territories, food sovereignty, and livelihoods from </a:t>
            </a:r>
            <a:r>
              <a:rPr b="1" i="0" lang="en-GB" sz="1350" u="none" cap="none" strike="noStrike">
                <a:solidFill>
                  <a:schemeClr val="dk1"/>
                </a:solidFill>
                <a:latin typeface="Nunito"/>
                <a:ea typeface="Nunito"/>
                <a:cs typeface="Nunito"/>
                <a:sym typeface="Nunito"/>
              </a:rPr>
              <a:t>both climate change as well as the impacts of false forest-related climate change solutions.</a:t>
            </a:r>
            <a:endParaRPr b="1" i="0" sz="1350" u="none" cap="none" strike="noStrike">
              <a:solidFill>
                <a:schemeClr val="dk1"/>
              </a:solidFill>
              <a:latin typeface="Nunito"/>
              <a:ea typeface="Nunito"/>
              <a:cs typeface="Nunito"/>
              <a:sym typeface="Nunito"/>
            </a:endParaRPr>
          </a:p>
          <a:p>
            <a:pPr indent="0" lvl="0" marL="457200" marR="0" rtl="0" algn="l">
              <a:lnSpc>
                <a:spcPct val="105000"/>
              </a:lnSpc>
              <a:spcBef>
                <a:spcPts val="0"/>
              </a:spcBef>
              <a:spcAft>
                <a:spcPts val="0"/>
              </a:spcAft>
              <a:buClr>
                <a:srgbClr val="000000"/>
              </a:buClr>
              <a:buSzPts val="1250"/>
              <a:buFont typeface="Arial"/>
              <a:buNone/>
            </a:pPr>
            <a:r>
              <a:t/>
            </a:r>
            <a:endParaRPr b="1" i="0" sz="1350" u="none" cap="none" strike="noStrike">
              <a:solidFill>
                <a:schemeClr val="dk1"/>
              </a:solidFill>
              <a:latin typeface="Nunito"/>
              <a:ea typeface="Nunito"/>
              <a:cs typeface="Nunito"/>
              <a:sym typeface="Nunito"/>
            </a:endParaRPr>
          </a:p>
          <a:p>
            <a:pPr indent="-306387" lvl="0" marL="457200" marR="0" rtl="0" algn="l">
              <a:lnSpc>
                <a:spcPct val="105000"/>
              </a:lnSpc>
              <a:spcBef>
                <a:spcPts val="0"/>
              </a:spcBef>
              <a:spcAft>
                <a:spcPts val="0"/>
              </a:spcAft>
              <a:buClr>
                <a:schemeClr val="dk2"/>
              </a:buClr>
              <a:buSzPts val="1225"/>
              <a:buFont typeface="Arial"/>
              <a:buChar char="•"/>
            </a:pPr>
            <a:r>
              <a:rPr b="0" i="0" lang="en-GB" sz="1350" u="none" cap="none" strike="noStrike">
                <a:solidFill>
                  <a:schemeClr val="dk1"/>
                </a:solidFill>
                <a:latin typeface="Nunito"/>
                <a:ea typeface="Nunito"/>
                <a:cs typeface="Nunito"/>
                <a:sym typeface="Nunito"/>
              </a:rPr>
              <a:t>The </a:t>
            </a:r>
            <a:r>
              <a:rPr b="1" i="0" lang="en-GB" sz="1350" u="none" cap="none" strike="noStrike">
                <a:solidFill>
                  <a:schemeClr val="dk1"/>
                </a:solidFill>
                <a:latin typeface="Nunito"/>
                <a:ea typeface="Nunito"/>
                <a:cs typeface="Nunito"/>
                <a:sym typeface="Nunito"/>
              </a:rPr>
              <a:t>corporate capture of international climate negotiations</a:t>
            </a:r>
            <a:r>
              <a:rPr b="0" i="0" lang="en-GB" sz="1350" u="none" cap="none" strike="noStrike">
                <a:solidFill>
                  <a:schemeClr val="dk1"/>
                </a:solidFill>
                <a:latin typeface="Nunito"/>
                <a:ea typeface="Nunito"/>
                <a:cs typeface="Nunito"/>
                <a:sym typeface="Nunito"/>
              </a:rPr>
              <a:t> have </a:t>
            </a:r>
            <a:r>
              <a:rPr b="1" i="0" lang="en-GB" sz="1350" u="none" cap="none" strike="noStrike">
                <a:solidFill>
                  <a:schemeClr val="dk1"/>
                </a:solidFill>
                <a:latin typeface="Nunito"/>
                <a:ea typeface="Nunito"/>
                <a:cs typeface="Nunito"/>
                <a:sym typeface="Nunito"/>
              </a:rPr>
              <a:t>delayed and denied justice</a:t>
            </a:r>
            <a:r>
              <a:rPr b="0" i="0" lang="en-GB" sz="1350" u="none" cap="none" strike="noStrike">
                <a:solidFill>
                  <a:schemeClr val="dk1"/>
                </a:solidFill>
                <a:latin typeface="Nunito"/>
                <a:ea typeface="Nunito"/>
                <a:cs typeface="Nunito"/>
                <a:sym typeface="Nunito"/>
              </a:rPr>
              <a:t> to those worst-impacted by climate change.</a:t>
            </a:r>
            <a:endParaRPr b="0" i="0" sz="1225" u="none" cap="none" strike="noStrike">
              <a:solidFill>
                <a:schemeClr val="dk1"/>
              </a:solidFill>
              <a:latin typeface="Nunito"/>
              <a:ea typeface="Nunito"/>
              <a:cs typeface="Nunito"/>
              <a:sym typeface="Nunito"/>
            </a:endParaRPr>
          </a:p>
        </p:txBody>
      </p:sp>
      <p:sp>
        <p:nvSpPr>
          <p:cNvPr id="66" name="Google Shape;66;p2"/>
          <p:cNvSpPr txBox="1"/>
          <p:nvPr/>
        </p:nvSpPr>
        <p:spPr>
          <a:xfrm>
            <a:off x="4274575" y="3111325"/>
            <a:ext cx="489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 name="Google Shape;67;p2"/>
          <p:cNvPicPr preferRelativeResize="0"/>
          <p:nvPr/>
        </p:nvPicPr>
        <p:blipFill rotWithShape="1">
          <a:blip r:embed="rId3">
            <a:alphaModFix/>
          </a:blip>
          <a:srcRect b="0" l="0" r="-272856" t="18584"/>
          <a:stretch/>
        </p:blipFill>
        <p:spPr>
          <a:xfrm>
            <a:off x="0" y="4287925"/>
            <a:ext cx="9144003" cy="85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txBox="1"/>
          <p:nvPr>
            <p:ph type="title"/>
          </p:nvPr>
        </p:nvSpPr>
        <p:spPr>
          <a:xfrm>
            <a:off x="297450" y="376750"/>
            <a:ext cx="44085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What Are the </a:t>
            </a:r>
            <a:r>
              <a:rPr b="1" lang="en-GB" sz="4800">
                <a:solidFill>
                  <a:srgbClr val="F8F9FA"/>
                </a:solidFill>
                <a:latin typeface="Bebas Neue"/>
                <a:ea typeface="Bebas Neue"/>
                <a:cs typeface="Bebas Neue"/>
                <a:sym typeface="Bebas Neue"/>
              </a:rPr>
              <a:t>real </a:t>
            </a:r>
            <a:endParaRPr b="1" sz="4800">
              <a:solidFill>
                <a:srgbClr val="F8F9FA"/>
              </a:solidFill>
              <a:latin typeface="Bebas Neue"/>
              <a:ea typeface="Bebas Neue"/>
              <a:cs typeface="Bebas Neue"/>
              <a:sym typeface="Bebas Neue"/>
            </a:endParaRPr>
          </a:p>
          <a:p>
            <a:pPr indent="0" lvl="0" marL="0" rtl="0" algn="l">
              <a:lnSpc>
                <a:spcPct val="70000"/>
              </a:lnSpc>
              <a:spcBef>
                <a:spcPts val="0"/>
              </a:spcBef>
              <a:spcAft>
                <a:spcPts val="0"/>
              </a:spcAft>
              <a:buSzPts val="990"/>
              <a:buNone/>
            </a:pPr>
            <a:r>
              <a:rPr lang="en-GB" sz="4800">
                <a:solidFill>
                  <a:srgbClr val="6A9913"/>
                </a:solidFill>
                <a:latin typeface="Bebas Neue"/>
                <a:ea typeface="Bebas Neue"/>
                <a:cs typeface="Bebas Neue"/>
                <a:sym typeface="Bebas Neue"/>
              </a:rPr>
              <a:t>SOLUTIONs?</a:t>
            </a:r>
            <a:endParaRPr sz="4800">
              <a:solidFill>
                <a:srgbClr val="F8F9FA"/>
              </a:solidFill>
              <a:latin typeface="Bebas Neue"/>
              <a:ea typeface="Bebas Neue"/>
              <a:cs typeface="Bebas Neue"/>
              <a:sym typeface="Bebas Neue"/>
            </a:endParaRPr>
          </a:p>
        </p:txBody>
      </p:sp>
      <p:sp>
        <p:nvSpPr>
          <p:cNvPr id="74" name="Google Shape;74;p3"/>
          <p:cNvSpPr txBox="1"/>
          <p:nvPr/>
        </p:nvSpPr>
        <p:spPr>
          <a:xfrm>
            <a:off x="4572000" y="134387"/>
            <a:ext cx="43242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8F9FA"/>
              </a:solidFill>
              <a:latin typeface="Arial"/>
              <a:ea typeface="Arial"/>
              <a:cs typeface="Arial"/>
              <a:sym typeface="Arial"/>
            </a:endParaRPr>
          </a:p>
        </p:txBody>
      </p:sp>
      <p:sp>
        <p:nvSpPr>
          <p:cNvPr id="75" name="Google Shape;75;p3"/>
          <p:cNvSpPr txBox="1"/>
          <p:nvPr/>
        </p:nvSpPr>
        <p:spPr>
          <a:xfrm>
            <a:off x="3307525" y="2371650"/>
            <a:ext cx="193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
          <p:cNvSpPr txBox="1"/>
          <p:nvPr/>
        </p:nvSpPr>
        <p:spPr>
          <a:xfrm>
            <a:off x="297450" y="2046200"/>
            <a:ext cx="47619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1700">
                <a:latin typeface="Nunito"/>
                <a:ea typeface="Nunito"/>
                <a:cs typeface="Nunito"/>
                <a:sym typeface="Nunito"/>
              </a:rPr>
              <a:t>Many </a:t>
            </a:r>
            <a:r>
              <a:rPr lang="en-GB" sz="1700">
                <a:latin typeface="Nunito"/>
                <a:ea typeface="Nunito"/>
                <a:cs typeface="Nunito"/>
                <a:sym typeface="Nunito"/>
                <a:extLst>
                  <a:ext uri="http://customooxmlschemas.google.com/">
                    <go:slidesCustomData xmlns:go="http://customooxmlschemas.google.com/" textRoundtripDataId="2"/>
                  </a:ext>
                </a:extLst>
              </a:rPr>
              <a:t>f</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3"/>
                  </a:ext>
                </a:extLst>
              </a:rPr>
              <a:t>rontline </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4"/>
                  </a:ext>
                </a:extLst>
              </a:rPr>
              <a:t>forest communities</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5"/>
                  </a:ext>
                </a:extLst>
              </a:rPr>
              <a:t> around the world are </a:t>
            </a:r>
            <a:r>
              <a:rPr lang="en-GB" sz="1700">
                <a:latin typeface="Nunito"/>
                <a:ea typeface="Nunito"/>
                <a:cs typeface="Nunito"/>
                <a:sym typeface="Nunito"/>
                <a:extLst>
                  <a:ext uri="http://customooxmlschemas.google.com/">
                    <go:slidesCustomData xmlns:go="http://customooxmlschemas.google.com/" textRoundtripDataId="6"/>
                  </a:ext>
                </a:extLst>
              </a:rPr>
              <a:t>demanding and even implementing </a:t>
            </a:r>
            <a:r>
              <a:rPr b="1" lang="en-GB" sz="1700">
                <a:latin typeface="Nunito"/>
                <a:ea typeface="Nunito"/>
                <a:cs typeface="Nunito"/>
                <a:sym typeface="Nunito"/>
                <a:extLst>
                  <a:ext uri="http://customooxmlschemas.google.com/">
                    <go:slidesCustomData xmlns:go="http://customooxmlschemas.google.com/" textRoundtripDataId="7"/>
                  </a:ext>
                </a:extLst>
              </a:rPr>
              <a:t>real solutions to the climate crisis. </a:t>
            </a:r>
            <a:endParaRPr b="1" sz="1700">
              <a:latin typeface="Nunito"/>
              <a:ea typeface="Nunito"/>
              <a:cs typeface="Nunito"/>
              <a:sym typeface="Nunito"/>
            </a:endParaRPr>
          </a:p>
          <a:p>
            <a:pPr indent="0" lvl="0" marL="0" marR="0" rtl="0" algn="l">
              <a:lnSpc>
                <a:spcPct val="100000"/>
              </a:lnSpc>
              <a:spcBef>
                <a:spcPts val="0"/>
              </a:spcBef>
              <a:spcAft>
                <a:spcPts val="0"/>
              </a:spcAft>
              <a:buClr>
                <a:srgbClr val="000000"/>
              </a:buClr>
              <a:buSzPts val="2200"/>
              <a:buFont typeface="Arial"/>
              <a:buNone/>
            </a:pPr>
            <a:r>
              <a:t/>
            </a:r>
            <a:endParaRPr b="1" sz="1700">
              <a:latin typeface="Nunito"/>
              <a:ea typeface="Nunito"/>
              <a:cs typeface="Nunito"/>
              <a:sym typeface="Nunito"/>
            </a:endParaRPr>
          </a:p>
          <a:p>
            <a:pPr indent="0" lvl="0" marL="0" marR="0" rtl="0" algn="l">
              <a:lnSpc>
                <a:spcPct val="100000"/>
              </a:lnSpc>
              <a:spcBef>
                <a:spcPts val="0"/>
              </a:spcBef>
              <a:spcAft>
                <a:spcPts val="0"/>
              </a:spcAft>
              <a:buClr>
                <a:srgbClr val="000000"/>
              </a:buClr>
              <a:buSzPts val="2200"/>
              <a:buFont typeface="Arial"/>
              <a:buNone/>
            </a:pPr>
            <a:r>
              <a:rPr lang="en-GB" sz="1700">
                <a:solidFill>
                  <a:schemeClr val="dk1"/>
                </a:solidFill>
                <a:highlight>
                  <a:srgbClr val="FFFFFF"/>
                </a:highlight>
                <a:latin typeface="Nunito"/>
                <a:ea typeface="Nunito"/>
                <a:cs typeface="Nunito"/>
                <a:sym typeface="Nunito"/>
              </a:rPr>
              <a:t>Real solutions involve:</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guaranteeing collective rights to forests, land, and water </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conserving and protecting biodiversity and ecosystem functions</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ensuring gender, climate, and social justice</a:t>
            </a:r>
            <a:endParaRPr i="0" sz="1700" u="none" cap="none" strike="noStrike">
              <a:solidFill>
                <a:srgbClr val="000000"/>
              </a:solidFill>
              <a:latin typeface="Nunito"/>
              <a:ea typeface="Nunito"/>
              <a:cs typeface="Nunito"/>
              <a:sym typeface="Nunito"/>
            </a:endParaRPr>
          </a:p>
        </p:txBody>
      </p:sp>
      <p:pic>
        <p:nvPicPr>
          <p:cNvPr id="77" name="Google Shape;77;p3"/>
          <p:cNvPicPr preferRelativeResize="0"/>
          <p:nvPr/>
        </p:nvPicPr>
        <p:blipFill rotWithShape="1">
          <a:blip r:embed="rId3">
            <a:alphaModFix/>
          </a:blip>
          <a:srcRect b="0" l="0" r="0" t="0"/>
          <a:stretch/>
        </p:blipFill>
        <p:spPr>
          <a:xfrm>
            <a:off x="5059400" y="1920251"/>
            <a:ext cx="3932201" cy="2949151"/>
          </a:xfrm>
          <a:prstGeom prst="rect">
            <a:avLst/>
          </a:prstGeom>
          <a:noFill/>
          <a:ln>
            <a:noFill/>
          </a:ln>
        </p:spPr>
      </p:pic>
      <p:pic>
        <p:nvPicPr>
          <p:cNvPr id="78" name="Google Shape;78;p3"/>
          <p:cNvPicPr preferRelativeResize="0"/>
          <p:nvPr/>
        </p:nvPicPr>
        <p:blipFill rotWithShape="1">
          <a:blip r:embed="rId4">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85ea03a3e8_1_5"/>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85ea03a3e8_1_5"/>
          <p:cNvSpPr txBox="1"/>
          <p:nvPr>
            <p:ph type="title"/>
          </p:nvPr>
        </p:nvSpPr>
        <p:spPr>
          <a:xfrm>
            <a:off x="419900"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85" name="Google Shape;85;g185ea03a3e8_1_5"/>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pic>
        <p:nvPicPr>
          <p:cNvPr id="86" name="Google Shape;86;g185ea03a3e8_1_5"/>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pic>
        <p:nvPicPr>
          <p:cNvPr descr="Indigenous and local communities around the world are already implenting real solutions to climate change, as opposed to false solutions like geoengineering, carbon trading, carbon offsets, payments for environmental services, REDD, and biodiversity offsets." id="87" name="Google Shape;87;g185ea03a3e8_1_5" title="What are the real solutions to the climate change crisis?">
            <a:hlinkClick r:id="rId4"/>
          </p:cNvPr>
          <p:cNvPicPr preferRelativeResize="0"/>
          <p:nvPr/>
        </p:nvPicPr>
        <p:blipFill>
          <a:blip r:embed="rId5">
            <a:alphaModFix/>
          </a:blip>
          <a:stretch>
            <a:fillRect/>
          </a:stretch>
        </p:blipFill>
        <p:spPr>
          <a:xfrm>
            <a:off x="1641336" y="1862800"/>
            <a:ext cx="4088726" cy="3066550"/>
          </a:xfrm>
          <a:prstGeom prst="rect">
            <a:avLst/>
          </a:prstGeom>
          <a:noFill/>
          <a:ln>
            <a:noFill/>
          </a:ln>
        </p:spPr>
      </p:pic>
      <p:sp>
        <p:nvSpPr>
          <p:cNvPr id="88" name="Google Shape;88;g185ea03a3e8_1_5"/>
          <p:cNvSpPr txBox="1"/>
          <p:nvPr/>
        </p:nvSpPr>
        <p:spPr>
          <a:xfrm>
            <a:off x="5895125" y="2273925"/>
            <a:ext cx="2226900" cy="224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Video:</a:t>
            </a:r>
            <a:endParaRPr/>
          </a:p>
          <a:p>
            <a:pPr indent="0" lvl="0" marL="0" rtl="0" algn="l">
              <a:lnSpc>
                <a:spcPct val="115000"/>
              </a:lnSpc>
              <a:spcBef>
                <a:spcPts val="0"/>
              </a:spcBef>
              <a:spcAft>
                <a:spcPts val="0"/>
              </a:spcAft>
              <a:buClr>
                <a:schemeClr val="dk1"/>
              </a:buClr>
              <a:buSzPts val="1100"/>
              <a:buFont typeface="Arial"/>
              <a:buNone/>
            </a:pPr>
            <a:r>
              <a:rPr b="1" lang="en-GB" sz="2300">
                <a:solidFill>
                  <a:srgbClr val="0F0F0F"/>
                </a:solidFill>
                <a:highlight>
                  <a:srgbClr val="FFFFFF"/>
                </a:highlight>
                <a:latin typeface="Roboto"/>
                <a:ea typeface="Roboto"/>
                <a:cs typeface="Roboto"/>
                <a:sym typeface="Roboto"/>
              </a:rPr>
              <a:t>What are the real solutions to the climate change crisis?</a:t>
            </a:r>
            <a:endParaRPr b="1" sz="2300">
              <a:solidFill>
                <a:srgbClr val="0F0F0F"/>
              </a:solidFill>
              <a:highlight>
                <a:srgbClr val="FFFFFF"/>
              </a:highlight>
              <a:latin typeface="Roboto"/>
              <a:ea typeface="Roboto"/>
              <a:cs typeface="Roboto"/>
              <a:sym typeface="Roboto"/>
            </a:endParaRPr>
          </a:p>
          <a:p>
            <a:pPr indent="0" lvl="0" marL="0" rtl="0" algn="l">
              <a:spcBef>
                <a:spcPts val="0"/>
              </a:spcBef>
              <a:spcAft>
                <a:spcPts val="0"/>
              </a:spcAft>
              <a:buNone/>
            </a:pPr>
            <a:r>
              <a:rPr lang="en-GB"/>
              <a:t>6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95" name="Google Shape;95;p4"/>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96" name="Google Shape;96;p4"/>
          <p:cNvSpPr txBox="1"/>
          <p:nvPr/>
        </p:nvSpPr>
        <p:spPr>
          <a:xfrm>
            <a:off x="546025" y="1962100"/>
            <a:ext cx="4801500" cy="275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Read</a:t>
            </a:r>
            <a:r>
              <a:rPr b="1" i="0" lang="en-GB" sz="1500" u="none" cap="none" strike="noStrike">
                <a:solidFill>
                  <a:schemeClr val="dk1"/>
                </a:solidFill>
                <a:latin typeface="Nunito"/>
                <a:ea typeface="Nunito"/>
                <a:cs typeface="Nunito"/>
                <a:sym typeface="Nunito"/>
              </a:rPr>
              <a:t>: </a:t>
            </a:r>
            <a:r>
              <a:rPr b="1" i="0" lang="en-GB" sz="1500" u="sng" cap="none" strike="noStrike">
                <a:solidFill>
                  <a:schemeClr val="hlink"/>
                </a:solidFill>
                <a:latin typeface="Nunito"/>
                <a:ea typeface="Nunito"/>
                <a:cs typeface="Nunito"/>
                <a:sym typeface="Nunito"/>
                <a:hlinkClick r:id="rId3"/>
              </a:rPr>
              <a:t>The End of False Solutions: Moving Towards Rights-based and Gender-transformative Solutions to Climate Change</a:t>
            </a:r>
            <a:r>
              <a:rPr b="1" lang="en-GB" sz="1500">
                <a:solidFill>
                  <a:srgbClr val="FF0000"/>
                </a:solidFill>
                <a:latin typeface="Nunito"/>
                <a:ea typeface="Nunito"/>
                <a:cs typeface="Nunito"/>
                <a:sym typeface="Nunito"/>
              </a:rPr>
              <a:t> </a:t>
            </a:r>
            <a:r>
              <a:rPr b="1" lang="en-GB" sz="1500">
                <a:solidFill>
                  <a:srgbClr val="0F0F0F"/>
                </a:solidFill>
                <a:latin typeface="Nunito"/>
                <a:ea typeface="Nunito"/>
                <a:cs typeface="Nunito"/>
                <a:sym typeface="Nunito"/>
              </a:rPr>
              <a:t>(published 3 November 2022)</a:t>
            </a:r>
            <a:endParaRPr b="1" sz="1500">
              <a:solidFill>
                <a:srgbClr val="0F0F0F"/>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200">
              <a:solidFill>
                <a:srgbClr val="FF0000"/>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Articles on: </a:t>
            </a:r>
            <a:r>
              <a:rPr b="1" lang="en-GB" sz="1500" u="sng">
                <a:solidFill>
                  <a:schemeClr val="hlink"/>
                </a:solidFill>
                <a:latin typeface="Nunito"/>
                <a:ea typeface="Nunito"/>
                <a:cs typeface="Nunito"/>
                <a:sym typeface="Nunito"/>
                <a:hlinkClick r:id="rId4"/>
              </a:rPr>
              <a:t>climate colonialism</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5"/>
              </a:rPr>
              <a:t>IPCC reports</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6"/>
              </a:rPr>
              <a:t>Colombia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7"/>
              </a:rPr>
              <a:t>South Africa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8"/>
              </a:rPr>
              <a:t>Uganda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9"/>
              </a:rPr>
              <a:t>Nepal</a:t>
            </a:r>
            <a:r>
              <a:rPr b="1" lang="en-GB" sz="1500">
                <a:solidFill>
                  <a:schemeClr val="dk1"/>
                </a:solidFill>
                <a:latin typeface="Nunito"/>
                <a:ea typeface="Nunito"/>
                <a:cs typeface="Nunito"/>
                <a:sym typeface="Nunito"/>
              </a:rPr>
              <a:t>, and </a:t>
            </a:r>
            <a:r>
              <a:rPr b="1" lang="en-GB" sz="1500" u="sng">
                <a:solidFill>
                  <a:schemeClr val="hlink"/>
                </a:solidFill>
                <a:latin typeface="Nunito"/>
                <a:ea typeface="Nunito"/>
                <a:cs typeface="Nunito"/>
                <a:sym typeface="Nunito"/>
                <a:hlinkClick r:id="rId10"/>
              </a:rPr>
              <a:t>false solutions broadly</a:t>
            </a:r>
            <a:r>
              <a:rPr b="1" lang="en-GB" sz="1500">
                <a:solidFill>
                  <a:schemeClr val="dk1"/>
                </a:solidFill>
                <a:latin typeface="Nunito"/>
                <a:ea typeface="Nunito"/>
                <a:cs typeface="Nunito"/>
                <a:sym typeface="Nunito"/>
              </a:rPr>
              <a:t>.</a:t>
            </a:r>
            <a:endParaRPr b="1" sz="15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5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See the p</a:t>
            </a:r>
            <a:r>
              <a:rPr b="1" i="0" lang="en-GB" sz="1500" u="none" cap="none" strike="noStrike">
                <a:solidFill>
                  <a:schemeClr val="dk1"/>
                </a:solidFill>
                <a:latin typeface="Nunito"/>
                <a:ea typeface="Nunito"/>
                <a:cs typeface="Nunito"/>
                <a:sym typeface="Nunito"/>
              </a:rPr>
              <a:t>ress </a:t>
            </a:r>
            <a:r>
              <a:rPr b="1" lang="en-GB" sz="1500">
                <a:solidFill>
                  <a:schemeClr val="dk1"/>
                </a:solidFill>
                <a:latin typeface="Nunito"/>
                <a:ea typeface="Nunito"/>
                <a:cs typeface="Nunito"/>
                <a:sym typeface="Nunito"/>
              </a:rPr>
              <a:t>r</a:t>
            </a:r>
            <a:r>
              <a:rPr b="1" i="0" lang="en-GB" sz="1500" u="none" cap="none" strike="noStrike">
                <a:solidFill>
                  <a:schemeClr val="dk1"/>
                </a:solidFill>
                <a:latin typeface="Nunito"/>
                <a:ea typeface="Nunito"/>
                <a:cs typeface="Nunito"/>
                <a:sym typeface="Nunito"/>
              </a:rPr>
              <a:t>elease from 3 Nov: </a:t>
            </a:r>
            <a:r>
              <a:rPr b="1" lang="en-GB" sz="1500" u="sng">
                <a:solidFill>
                  <a:schemeClr val="hlink"/>
                </a:solidFill>
                <a:latin typeface="Nunito"/>
                <a:ea typeface="Nunito"/>
                <a:cs typeface="Nunito"/>
                <a:sym typeface="Nunito"/>
                <a:hlinkClick r:id="rId11"/>
              </a:rPr>
              <a:t>International community must end greenwashing…</a:t>
            </a:r>
            <a:endParaRPr b="0" i="0" sz="1600" u="none" cap="none" strike="noStrike">
              <a:solidFill>
                <a:srgbClr val="000000"/>
              </a:solidFill>
              <a:latin typeface="Nunito"/>
              <a:ea typeface="Nunito"/>
              <a:cs typeface="Nunito"/>
              <a:sym typeface="Nunito"/>
            </a:endParaRPr>
          </a:p>
        </p:txBody>
      </p:sp>
      <p:pic>
        <p:nvPicPr>
          <p:cNvPr id="97" name="Google Shape;97;p4"/>
          <p:cNvPicPr preferRelativeResize="0"/>
          <p:nvPr/>
        </p:nvPicPr>
        <p:blipFill rotWithShape="1">
          <a:blip r:embed="rId12">
            <a:alphaModFix/>
          </a:blip>
          <a:srcRect b="0" l="0" r="0" t="0"/>
          <a:stretch/>
        </p:blipFill>
        <p:spPr>
          <a:xfrm>
            <a:off x="5958843" y="1878000"/>
            <a:ext cx="2436132" cy="3097299"/>
          </a:xfrm>
          <a:prstGeom prst="rect">
            <a:avLst/>
          </a:prstGeom>
          <a:noFill/>
          <a:ln>
            <a:noFill/>
          </a:ln>
        </p:spPr>
      </p:pic>
      <p:pic>
        <p:nvPicPr>
          <p:cNvPr id="98" name="Google Shape;98;p4"/>
          <p:cNvPicPr preferRelativeResize="0"/>
          <p:nvPr/>
        </p:nvPicPr>
        <p:blipFill rotWithShape="1">
          <a:blip r:embed="rId1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7b0bf56c94_0_22"/>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7b0bf56c94_0_22"/>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105" name="Google Shape;105;g17b0bf56c94_0_22"/>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06" name="Google Shape;106;g17b0bf56c94_0_22"/>
          <p:cNvSpPr txBox="1"/>
          <p:nvPr/>
        </p:nvSpPr>
        <p:spPr>
          <a:xfrm>
            <a:off x="546025" y="1796350"/>
            <a:ext cx="84945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chemeClr val="dk1"/>
                </a:solidFill>
                <a:latin typeface="Nunito"/>
                <a:ea typeface="Nunito"/>
                <a:cs typeface="Nunito"/>
                <a:sym typeface="Nunito"/>
                <a:extLst>
                  <a:ext uri="http://customooxmlschemas.google.com/">
                    <go:slidesCustomData xmlns:go="http://customooxmlschemas.google.com/" textRoundtripDataId="8"/>
                  </a:ext>
                </a:extLst>
              </a:rPr>
              <a:t>November 14 &amp; 15</a:t>
            </a:r>
            <a:endParaRPr b="1" i="0" sz="14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chemeClr val="dk1"/>
                </a:solidFill>
                <a:latin typeface="Nunito"/>
                <a:ea typeface="Nunito"/>
                <a:cs typeface="Nunito"/>
                <a:sym typeface="Nunito"/>
              </a:rPr>
              <a:t>Exhibits Booth @COP27 </a:t>
            </a:r>
            <a:endParaRPr b="1" i="0" sz="1400" u="none" cap="none" strike="noStrike">
              <a:solidFill>
                <a:schemeClr val="dk1"/>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3"/>
              </a:rPr>
              <a:t>“Net Gain” is a lose-lose for rights, gender justice and social equity in biodiversity policy</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4"/>
              </a:rPr>
              <a:t>Gender justice and climate action: A feminist analysis of forest and climate policy-making</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5"/>
              </a:rPr>
              <a:t>A Gendered Perspective on the Proposed EU Regulation on Deforestation-Free Products</a:t>
            </a:r>
            <a:endParaRPr b="0" i="0" sz="1400" u="none" cap="none" strike="noStrike">
              <a:solidFill>
                <a:srgbClr val="000000"/>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6"/>
              </a:rPr>
              <a:t>The industrialisation of forest-based bioenergy in Nepal and its impacts on women and other forest-dependent peoples</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7"/>
              </a:rPr>
              <a:t>Whose Land, Whose Forests? The Gendered Impacts and Colonial Roots of Extractive Industries</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8"/>
              </a:rPr>
              <a:t>Gender justice and livestock farming: A feminist analysis of livestock and forest policy-making</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9"/>
              </a:rPr>
              <a:t>Report: The State of Industrial Livestock in Asia and its Impacts on Deforestation and Livelihoods</a:t>
            </a:r>
            <a:endParaRPr sz="1200">
              <a:latin typeface="Nunito"/>
              <a:ea typeface="Nunito"/>
              <a:cs typeface="Nunito"/>
              <a:sym typeface="Nunito"/>
            </a:endParaRPr>
          </a:p>
          <a:p>
            <a:pPr indent="-317500" lvl="0" marL="457200" marR="0" rtl="0" algn="l">
              <a:lnSpc>
                <a:spcPct val="115000"/>
              </a:lnSpc>
              <a:spcBef>
                <a:spcPts val="0"/>
              </a:spcBef>
              <a:spcAft>
                <a:spcPts val="0"/>
              </a:spcAft>
              <a:buSzPts val="1400"/>
              <a:buFont typeface="Nunito"/>
              <a:buChar char="●"/>
            </a:pPr>
            <a:r>
              <a:rPr lang="en-GB" u="sng">
                <a:solidFill>
                  <a:schemeClr val="hlink"/>
                </a:solidFill>
                <a:latin typeface="Nunito"/>
                <a:ea typeface="Nunito"/>
                <a:cs typeface="Nunito"/>
                <a:sym typeface="Nunito"/>
                <a:hlinkClick r:id="rId10"/>
              </a:rPr>
              <a:t>What are the real solutions to the climate change crisis?</a:t>
            </a:r>
            <a:r>
              <a:rPr lang="en-GB">
                <a:latin typeface="Nunito"/>
                <a:ea typeface="Nunito"/>
                <a:cs typeface="Nunito"/>
                <a:sym typeface="Nunito"/>
              </a:rPr>
              <a:t> [</a:t>
            </a:r>
            <a:r>
              <a:rPr lang="en-GB" u="sng">
                <a:solidFill>
                  <a:schemeClr val="hlink"/>
                </a:solidFill>
                <a:latin typeface="Nunito"/>
                <a:ea typeface="Nunito"/>
                <a:cs typeface="Nunito"/>
                <a:sym typeface="Nunito"/>
                <a:hlinkClick r:id="rId11"/>
              </a:rPr>
              <a:t>en español</a:t>
            </a:r>
            <a:r>
              <a:rPr lang="en-GB">
                <a:latin typeface="Nunito"/>
                <a:ea typeface="Nunito"/>
                <a:cs typeface="Nunito"/>
                <a:sym typeface="Nunito"/>
              </a:rPr>
              <a:t> | </a:t>
            </a:r>
            <a:r>
              <a:rPr lang="en-GB" u="sng">
                <a:solidFill>
                  <a:schemeClr val="hlink"/>
                </a:solidFill>
                <a:latin typeface="Nunito"/>
                <a:ea typeface="Nunito"/>
                <a:cs typeface="Nunito"/>
                <a:sym typeface="Nunito"/>
                <a:hlinkClick r:id="rId12"/>
              </a:rPr>
              <a:t>en français</a:t>
            </a:r>
            <a:r>
              <a:rPr lang="en-GB">
                <a:latin typeface="Nunito"/>
                <a:ea typeface="Nunito"/>
                <a:cs typeface="Nunito"/>
                <a:sym typeface="Nunito"/>
              </a:rPr>
              <a:t>]</a:t>
            </a:r>
            <a:endParaRPr>
              <a:latin typeface="Nunito"/>
              <a:ea typeface="Nunito"/>
              <a:cs typeface="Nunito"/>
              <a:sym typeface="Nunito"/>
            </a:endParaRPr>
          </a:p>
        </p:txBody>
      </p:sp>
      <p:pic>
        <p:nvPicPr>
          <p:cNvPr id="107" name="Google Shape;107;g17b0bf56c94_0_22"/>
          <p:cNvPicPr preferRelativeResize="0"/>
          <p:nvPr/>
        </p:nvPicPr>
        <p:blipFill rotWithShape="1">
          <a:blip r:embed="rId1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7b0bf56c94_0_14"/>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17b0bf56c94_0_14"/>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gfc events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
        <p:nvSpPr>
          <p:cNvPr id="114" name="Google Shape;114;g17b0bf56c94_0_14"/>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15" name="Google Shape;115;g17b0bf56c94_0_14"/>
          <p:cNvSpPr txBox="1"/>
          <p:nvPr/>
        </p:nvSpPr>
        <p:spPr>
          <a:xfrm>
            <a:off x="546025" y="1889475"/>
            <a:ext cx="7792800" cy="313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November 10, </a:t>
            </a:r>
            <a:r>
              <a:rPr b="1" lang="en-GB" sz="1200">
                <a:solidFill>
                  <a:schemeClr val="dk1"/>
                </a:solidFill>
                <a:latin typeface="Nunito"/>
                <a:ea typeface="Nunito"/>
                <a:cs typeface="Nunito"/>
                <a:sym typeface="Nunito"/>
              </a:rPr>
              <a:t>13:30-14:00</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Press Conference: </a:t>
            </a:r>
            <a:r>
              <a:rPr b="1" i="0" lang="en-GB" sz="1200" u="none" cap="none" strike="noStrike">
                <a:solidFill>
                  <a:srgbClr val="6A9913"/>
                </a:solidFill>
                <a:latin typeface="Nunito"/>
                <a:ea typeface="Nunito"/>
                <a:cs typeface="Nunito"/>
                <a:sym typeface="Nunito"/>
              </a:rPr>
              <a:t>The Roadmap to Ending False Climate Change Solutions</a:t>
            </a:r>
            <a:r>
              <a:rPr b="1" lang="en-GB" sz="1200">
                <a:solidFill>
                  <a:srgbClr val="6A9913"/>
                </a:solidFill>
                <a:latin typeface="Nunito"/>
                <a:ea typeface="Nunito"/>
                <a:cs typeface="Nunito"/>
                <a:sym typeface="Nunito"/>
              </a:rPr>
              <a:t>. </a:t>
            </a:r>
            <a:endParaRPr b="1" sz="1200">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Press </a:t>
            </a:r>
            <a:r>
              <a:rPr b="1" lang="en-GB" sz="1200">
                <a:solidFill>
                  <a:schemeClr val="dk1"/>
                </a:solidFill>
                <a:latin typeface="Nunito"/>
                <a:ea typeface="Nunito"/>
                <a:cs typeface="Nunito"/>
                <a:sym typeface="Nunito"/>
              </a:rPr>
              <a:t>Conference</a:t>
            </a:r>
            <a:r>
              <a:rPr b="1" i="0" lang="en-GB" sz="1200" u="none" cap="none" strike="noStrike">
                <a:solidFill>
                  <a:schemeClr val="dk1"/>
                </a:solidFill>
                <a:latin typeface="Nunito"/>
                <a:ea typeface="Nunito"/>
                <a:cs typeface="Nunito"/>
                <a:sym typeface="Nunito"/>
              </a:rPr>
              <a:t> Room - Luxor. Taba Area, Hybrid.</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lang="en-GB" sz="1200">
                <a:solidFill>
                  <a:schemeClr val="dk1"/>
                </a:solidFill>
                <a:latin typeface="Nunito"/>
                <a:ea typeface="Nunito"/>
                <a:cs typeface="Nunito"/>
                <a:sym typeface="Nunito"/>
              </a:rPr>
              <a:t>November 11, </a:t>
            </a:r>
            <a:r>
              <a:rPr b="1" lang="en-GB" sz="1200">
                <a:solidFill>
                  <a:schemeClr val="dk1"/>
                </a:solidFill>
                <a:latin typeface="Nunito"/>
                <a:ea typeface="Nunito"/>
                <a:cs typeface="Nunito"/>
                <a:sym typeface="Nunito"/>
              </a:rPr>
              <a:t>14.30-15.45</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lang="en-GB" sz="1200">
                <a:solidFill>
                  <a:schemeClr val="dk1"/>
                </a:solidFill>
                <a:latin typeface="Nunito"/>
                <a:ea typeface="Nunito"/>
                <a:cs typeface="Nunito"/>
                <a:sym typeface="Nunito"/>
              </a:rPr>
              <a:t>Event at Food4Climate Pavilion: </a:t>
            </a:r>
            <a:r>
              <a:rPr b="1" lang="en-GB" sz="1200">
                <a:solidFill>
                  <a:srgbClr val="6A9913"/>
                </a:solidFill>
                <a:latin typeface="Nunito"/>
                <a:ea typeface="Nunito"/>
                <a:cs typeface="Nunito"/>
                <a:sym typeface="Nunito"/>
              </a:rPr>
              <a:t>No More Omissions: Real Policy Action on Land Use, Animal Ag. &amp; GHGs</a:t>
            </a:r>
            <a:endParaRPr sz="600">
              <a:solidFill>
                <a:srgbClr val="6A991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700"/>
              <a:buFont typeface="Arial"/>
              <a:buNone/>
            </a:pPr>
            <a:r>
              <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November 12, </a:t>
            </a:r>
            <a:r>
              <a:rPr b="1" lang="en-GB" sz="1200">
                <a:solidFill>
                  <a:schemeClr val="dk1"/>
                </a:solidFill>
                <a:latin typeface="Nunito"/>
                <a:ea typeface="Nunito"/>
                <a:cs typeface="Nunito"/>
                <a:sym typeface="Nunito"/>
              </a:rPr>
              <a:t>13:15-14:45</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Side-event</a:t>
            </a:r>
            <a:r>
              <a:rPr b="1" lang="en-GB" sz="1200">
                <a:solidFill>
                  <a:srgbClr val="6A9913"/>
                </a:solidFill>
                <a:latin typeface="Nunito"/>
                <a:ea typeface="Nunito"/>
                <a:cs typeface="Nunito"/>
                <a:sym typeface="Nunito"/>
              </a:rPr>
              <a:t>: </a:t>
            </a:r>
            <a:r>
              <a:rPr b="1" lang="en-GB" sz="1200">
                <a:solidFill>
                  <a:srgbClr val="6A9913"/>
                </a:solidFill>
                <a:latin typeface="Nunito"/>
                <a:ea typeface="Nunito"/>
                <a:cs typeface="Nunito"/>
                <a:sym typeface="Nunito"/>
              </a:rPr>
              <a:t>Build a future of real solutions, not a fossil fuel house of cards</a:t>
            </a:r>
            <a:r>
              <a:rPr b="1" lang="en-GB" sz="400">
                <a:solidFill>
                  <a:srgbClr val="666666"/>
                </a:solidFill>
                <a:highlight>
                  <a:srgbClr val="CBFFCB"/>
                </a:highlight>
              </a:rPr>
              <a:t> </a:t>
            </a:r>
            <a:endParaRPr b="1" sz="400">
              <a:solidFill>
                <a:srgbClr val="666666"/>
              </a:solidFill>
              <a:highlight>
                <a:srgbClr val="CBFFCB"/>
              </a:highlight>
            </a:endParaRPr>
          </a:p>
          <a:p>
            <a:pPr indent="0" lvl="0" marL="0" marR="0" rtl="0" algn="l">
              <a:lnSpc>
                <a:spcPct val="115000"/>
              </a:lnSpc>
              <a:spcBef>
                <a:spcPts val="0"/>
              </a:spcBef>
              <a:spcAft>
                <a:spcPts val="0"/>
              </a:spcAft>
              <a:buClr>
                <a:srgbClr val="000000"/>
              </a:buClr>
              <a:buSzPts val="1700"/>
              <a:buFont typeface="Arial"/>
              <a:buNone/>
            </a:pPr>
            <a:r>
              <a:rPr b="1" lang="en-GB" sz="1200">
                <a:solidFill>
                  <a:schemeClr val="dk1"/>
                </a:solidFill>
                <a:latin typeface="Nunito"/>
                <a:ea typeface="Nunito"/>
                <a:cs typeface="Nunito"/>
                <a:sym typeface="Nunito"/>
              </a:rPr>
              <a:t>Room Akhenaten. Hosted by Demand Climate Justice &amp; member groups CAI, CEO, FOEI, GFC, HOMEF, IEN</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November 14, 12.30-13.45 EET</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Livestock and feedcrops impact women and communities: Achieving climate &amp; gender justice through intersectional policies &amp; programs</a:t>
            </a:r>
            <a:endParaRPr b="1" sz="1200">
              <a:solidFill>
                <a:schemeClr val="dk1"/>
              </a:solidFill>
              <a:latin typeface="Nunito"/>
              <a:ea typeface="Nunito"/>
              <a:cs typeface="Nunito"/>
              <a:sym typeface="Nunito"/>
            </a:endParaRPr>
          </a:p>
        </p:txBody>
      </p:sp>
      <p:pic>
        <p:nvPicPr>
          <p:cNvPr id="116" name="Google Shape;116;g17b0bf56c94_0_14"/>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7b0bf56c94_0_29"/>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7b0bf56c94_0_29"/>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Gfc events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
        <p:nvSpPr>
          <p:cNvPr id="123" name="Google Shape;123;g17b0bf56c94_0_29"/>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24" name="Google Shape;124;g17b0bf56c94_0_29"/>
          <p:cNvSpPr txBox="1"/>
          <p:nvPr/>
        </p:nvSpPr>
        <p:spPr>
          <a:xfrm>
            <a:off x="546025" y="1962100"/>
            <a:ext cx="82275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p:txBody>
      </p:sp>
      <p:sp>
        <p:nvSpPr>
          <p:cNvPr id="125" name="Google Shape;125;g17b0bf56c94_0_29"/>
          <p:cNvSpPr txBox="1"/>
          <p:nvPr/>
        </p:nvSpPr>
        <p:spPr>
          <a:xfrm>
            <a:off x="546025" y="1993800"/>
            <a:ext cx="8437200" cy="290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November 15, 14.30-15.45 EET</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Deindustrialization for transformation – Seeds become forest and food in the hands of those who care for the land</a:t>
            </a:r>
            <a:endParaRPr b="1" sz="1200">
              <a:solidFill>
                <a:srgbClr val="6A9913"/>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i="0" lang="en-GB" sz="1200" u="none" cap="none" strike="noStrike">
                <a:solidFill>
                  <a:srgbClr val="000000"/>
                </a:solidFill>
                <a:latin typeface="Nunito"/>
                <a:ea typeface="Nunito"/>
                <a:cs typeface="Nunito"/>
                <a:sym typeface="Nunito"/>
              </a:rPr>
              <a:t>November 16</a:t>
            </a:r>
            <a:r>
              <a:rPr b="1" lang="en-GB" sz="1200">
                <a:latin typeface="Nunito"/>
                <a:ea typeface="Nunito"/>
                <a:cs typeface="Nunito"/>
                <a:sym typeface="Nunito"/>
              </a:rPr>
              <a:t>, </a:t>
            </a:r>
            <a:r>
              <a:rPr b="1" lang="en-GB" sz="1200">
                <a:solidFill>
                  <a:schemeClr val="dk1"/>
                </a:solidFill>
                <a:latin typeface="Nunito"/>
                <a:ea typeface="Nunito"/>
                <a:cs typeface="Nunito"/>
                <a:sym typeface="Nunito"/>
              </a:rPr>
              <a:t>15.00-16.00 EET</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Workshop: Stop Financing Factory Farming Campaign (the role of multilateral finance)</a:t>
            </a:r>
            <a:endParaRPr b="1" sz="1200">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200">
              <a:solidFill>
                <a:srgbClr val="6A9913"/>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700"/>
              <a:buFont typeface="Arial"/>
              <a:buNone/>
            </a:pPr>
            <a:r>
              <a:rPr b="1" lang="en-GB" sz="1150">
                <a:solidFill>
                  <a:srgbClr val="1D1C1D"/>
                </a:solidFill>
                <a:highlight>
                  <a:srgbClr val="FFFFFF"/>
                </a:highlight>
                <a:latin typeface="Nunito"/>
                <a:ea typeface="Nunito"/>
                <a:cs typeface="Nunito"/>
                <a:sym typeface="Nunito"/>
              </a:rPr>
              <a:t>November 16, 18:00-19:30 </a:t>
            </a:r>
            <a:endParaRPr b="1" sz="1150">
              <a:solidFill>
                <a:srgbClr val="1D1C1D"/>
              </a:solidFill>
              <a:highlight>
                <a:srgbClr val="FFFFFF"/>
              </a:highlight>
              <a:latin typeface="Nunito"/>
              <a:ea typeface="Nunito"/>
              <a:cs typeface="Nunito"/>
              <a:sym typeface="Nunito"/>
            </a:endParaRPr>
          </a:p>
          <a:p>
            <a:pPr indent="0" lvl="0" marL="0" rtl="0" algn="l">
              <a:lnSpc>
                <a:spcPct val="115000"/>
              </a:lnSpc>
              <a:spcBef>
                <a:spcPts val="0"/>
              </a:spcBef>
              <a:spcAft>
                <a:spcPts val="0"/>
              </a:spcAft>
              <a:buClr>
                <a:schemeClr val="dk1"/>
              </a:buClr>
              <a:buSzPts val="1700"/>
              <a:buFont typeface="Arial"/>
              <a:buNone/>
            </a:pPr>
            <a:r>
              <a:rPr lang="en-GB" sz="1150">
                <a:solidFill>
                  <a:srgbClr val="1D1C1D"/>
                </a:solidFill>
                <a:highlight>
                  <a:srgbClr val="FFFFFF"/>
                </a:highlight>
                <a:latin typeface="Nunito"/>
                <a:ea typeface="Nunito"/>
                <a:cs typeface="Nunito"/>
                <a:sym typeface="Nunito"/>
              </a:rPr>
              <a:t>Panel discussion: Implications of Articles 6.4 and 6.8.  7:30pm, Peoples Power Room</a:t>
            </a:r>
            <a:endParaRPr b="1" sz="1200">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i="0" sz="1200" u="none" cap="none" strike="noStrike">
              <a:solidFill>
                <a:srgbClr val="FF0000"/>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November 17, </a:t>
            </a:r>
            <a:r>
              <a:rPr b="1" lang="en-GB" sz="1200">
                <a:solidFill>
                  <a:schemeClr val="dk1"/>
                </a:solidFill>
                <a:latin typeface="Nunito"/>
                <a:ea typeface="Nunito"/>
                <a:cs typeface="Nunito"/>
                <a:sym typeface="Nunito"/>
              </a:rPr>
              <a:t>16:30-17:00 EET</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Press Conference: </a:t>
            </a:r>
            <a:r>
              <a:rPr b="1" i="0" lang="en-GB" sz="1200" u="none" cap="none" strike="noStrike">
                <a:solidFill>
                  <a:srgbClr val="6A9913"/>
                </a:solidFill>
                <a:latin typeface="Nunito"/>
                <a:ea typeface="Nunito"/>
                <a:cs typeface="Nunito"/>
                <a:sym typeface="Nunito"/>
              </a:rPr>
              <a:t>An Overview of COP27 from a Gendered and Decolonial Perspective</a:t>
            </a:r>
            <a:endParaRPr b="1" i="0" sz="1200" u="none" cap="none" strike="noStrike">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Press Conference Room - Luxor. Taba Area, </a:t>
            </a:r>
            <a:r>
              <a:rPr b="1" i="0" lang="en-GB" sz="1200" u="none" cap="none" strike="noStrike">
                <a:solidFill>
                  <a:schemeClr val="dk1"/>
                </a:solidFill>
                <a:latin typeface="Nunito"/>
                <a:ea typeface="Nunito"/>
                <a:cs typeface="Nunito"/>
                <a:sym typeface="Nunito"/>
                <a:extLst>
                  <a:ext uri="http://customooxmlschemas.google.com/">
                    <go:slidesCustomData xmlns:go="http://customooxmlschemas.google.com/" textRoundtripDataId="9"/>
                  </a:ext>
                </a:extLst>
              </a:rPr>
              <a:t>Hybrid.</a:t>
            </a:r>
            <a:endParaRPr b="0" i="0" sz="1000" u="none" cap="none" strike="noStrike">
              <a:solidFill>
                <a:srgbClr val="000000"/>
              </a:solidFill>
              <a:latin typeface="Nunito"/>
              <a:ea typeface="Nunito"/>
              <a:cs typeface="Nunito"/>
              <a:sym typeface="Nunito"/>
            </a:endParaRPr>
          </a:p>
        </p:txBody>
      </p:sp>
      <p:pic>
        <p:nvPicPr>
          <p:cNvPr id="126" name="Google Shape;126;g17b0bf56c94_0_29"/>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5"/>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
        <p:nvSpPr>
          <p:cNvPr id="133" name="Google Shape;133;p5"/>
          <p:cNvSpPr txBox="1"/>
          <p:nvPr/>
        </p:nvSpPr>
        <p:spPr>
          <a:xfrm>
            <a:off x="0" y="1860425"/>
            <a:ext cx="9144000" cy="3231300"/>
          </a:xfrm>
          <a:prstGeom prst="rect">
            <a:avLst/>
          </a:prstGeom>
          <a:noFill/>
          <a:ln>
            <a:noFill/>
          </a:ln>
        </p:spPr>
        <p:txBody>
          <a:bodyPr anchorCtr="0" anchor="t" bIns="91425" lIns="91425" spcFirstLastPara="1" rIns="91425" wrap="square" tIns="91425">
            <a:spAutoFit/>
          </a:bodyPr>
          <a:lstStyle/>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Souparna Lahiri</a:t>
            </a:r>
            <a:r>
              <a:rPr b="1" lang="en-GB" sz="1450">
                <a:latin typeface="Nunito"/>
                <a:ea typeface="Nunito"/>
                <a:cs typeface="Nunito"/>
                <a:sym typeface="Nunito"/>
              </a:rPr>
              <a:t>,</a:t>
            </a:r>
            <a:r>
              <a:rPr b="1" i="0" lang="en-GB" sz="1450" u="none" cap="none" strike="noStrike">
                <a:solidFill>
                  <a:srgbClr val="00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GFC. </a:t>
            </a:r>
            <a:r>
              <a:rPr b="0" i="0" lang="en-GB" sz="1450" u="none" cap="none" strike="noStrike">
                <a:solidFill>
                  <a:srgbClr val="6A9913"/>
                </a:solidFill>
                <a:latin typeface="Nunito"/>
                <a:ea typeface="Nunito"/>
                <a:cs typeface="Nunito"/>
                <a:sym typeface="Nunito"/>
              </a:rPr>
              <a:t>Article 6, NBS, Net </a:t>
            </a:r>
            <a:r>
              <a:rPr lang="en-GB" sz="1450">
                <a:solidFill>
                  <a:srgbClr val="6A9913"/>
                </a:solidFill>
                <a:latin typeface="Nunito"/>
                <a:ea typeface="Nunito"/>
                <a:cs typeface="Nunito"/>
                <a:sym typeface="Nunito"/>
              </a:rPr>
              <a:t>Zero.</a:t>
            </a:r>
            <a:r>
              <a:rPr lang="en-GB" sz="1450">
                <a:latin typeface="Nunito"/>
                <a:ea typeface="Nunito"/>
                <a:cs typeface="Nunito"/>
                <a:sym typeface="Nunito"/>
              </a:rPr>
              <a:t> Contact: 91 98181 47740</a:t>
            </a:r>
            <a:r>
              <a:rPr b="0" i="0" lang="en-GB" sz="1450" u="none" cap="none" strike="noStrike">
                <a:solidFill>
                  <a:srgbClr val="FF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Coraina Plaza</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b="0" i="0" lang="en-GB" sz="1450" u="none" cap="none" strike="noStrike">
                <a:solidFill>
                  <a:srgbClr val="6A9913"/>
                </a:solidFill>
                <a:latin typeface="Nunito"/>
                <a:ea typeface="Nunito"/>
                <a:cs typeface="Nunito"/>
                <a:sym typeface="Nunito"/>
              </a:rPr>
              <a:t>Gender, Koronivia WG Agriculture, Finance.</a:t>
            </a:r>
            <a:r>
              <a:rPr b="0" i="0" lang="en-GB" sz="1450" u="none" cap="none" strike="noStrike">
                <a:solidFill>
                  <a:srgbClr val="000000"/>
                </a:solidFill>
                <a:latin typeface="Nunito"/>
                <a:ea typeface="Nunito"/>
                <a:cs typeface="Nunito"/>
                <a:sym typeface="Nunito"/>
              </a:rPr>
              <a:t> Contact: 31626290703.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Andrey Laletin</a:t>
            </a:r>
            <a:r>
              <a:rPr b="1" lang="en-GB" sz="1450">
                <a:latin typeface="Nunito"/>
                <a:ea typeface="Nunito"/>
                <a:cs typeface="Nunito"/>
                <a:sym typeface="Nunito"/>
              </a:rPr>
              <a:t>,</a:t>
            </a:r>
            <a:r>
              <a:rPr b="1" i="0" lang="en-GB" sz="1450" u="none" cap="none" strike="noStrike">
                <a:solidFill>
                  <a:srgbClr val="00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FSF/GFC. </a:t>
            </a:r>
            <a:r>
              <a:rPr b="0" i="0" lang="en-GB" sz="1450" u="none" cap="none" strike="noStrike">
                <a:solidFill>
                  <a:srgbClr val="6A9913"/>
                </a:solidFill>
                <a:latin typeface="Nunito"/>
                <a:ea typeface="Nunito"/>
                <a:cs typeface="Nunito"/>
                <a:sym typeface="Nunito"/>
              </a:rPr>
              <a:t>1.5-2 degrees, NDCs, Agriculture, Article 6.</a:t>
            </a:r>
            <a:r>
              <a:rPr b="0" i="0" lang="en-GB" sz="1450" u="none" cap="none" strike="noStrike">
                <a:solidFill>
                  <a:srgbClr val="000000"/>
                </a:solidFill>
                <a:latin typeface="Nunito"/>
                <a:ea typeface="Nunito"/>
                <a:cs typeface="Nunito"/>
                <a:sym typeface="Nunito"/>
              </a:rPr>
              <a:t> Contact: 79504351945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Simone Lovera</a:t>
            </a:r>
            <a:r>
              <a:rPr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b="0" i="0" lang="en-GB" sz="1450" u="none" cap="none" strike="noStrike">
                <a:solidFill>
                  <a:srgbClr val="6A9913"/>
                </a:solidFill>
                <a:latin typeface="Nunito"/>
                <a:ea typeface="Nunito"/>
                <a:cs typeface="Nunito"/>
                <a:sym typeface="Nunito"/>
              </a:rPr>
              <a:t>NBS, Links with CBD, Gender.</a:t>
            </a:r>
            <a:r>
              <a:rPr b="0" i="0" lang="en-GB" sz="1450" u="none" cap="none" strike="noStrike">
                <a:solidFill>
                  <a:srgbClr val="000000"/>
                </a:solidFill>
                <a:latin typeface="Nunito"/>
                <a:ea typeface="Nunito"/>
                <a:cs typeface="Nunito"/>
                <a:sym typeface="Nunito"/>
              </a:rPr>
              <a:t> Contact:  595981407375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Milena Bernal</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b="0" i="0" lang="en-GB" sz="1450" u="none" cap="none" strike="noStrike">
                <a:solidFill>
                  <a:srgbClr val="6A9913"/>
                </a:solidFill>
                <a:latin typeface="Nunito"/>
                <a:ea typeface="Nunito"/>
                <a:cs typeface="Nunito"/>
                <a:sym typeface="Nunito"/>
              </a:rPr>
              <a:t>Koronivia, NDCs, Gender, Finance.</a:t>
            </a:r>
            <a:r>
              <a:rPr b="0" i="0" lang="en-GB" sz="1450" u="none" cap="none" strike="noStrike">
                <a:solidFill>
                  <a:srgbClr val="000000"/>
                </a:solidFill>
                <a:latin typeface="Nunito"/>
                <a:ea typeface="Nunito"/>
                <a:cs typeface="Nunito"/>
                <a:sym typeface="Nunito"/>
              </a:rPr>
              <a:t> Contact:  12698738627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Maureen Santos</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FASE. </a:t>
            </a:r>
            <a:r>
              <a:rPr b="0" i="0" lang="en-GB" sz="1450" u="none" cap="none" strike="noStrike">
                <a:solidFill>
                  <a:srgbClr val="6A9913"/>
                </a:solidFill>
                <a:latin typeface="Nunito"/>
                <a:ea typeface="Nunito"/>
                <a:cs typeface="Nunito"/>
                <a:sym typeface="Nunito"/>
              </a:rPr>
              <a:t>Article 6, Koronivia, Net zero, NbS, Forests. </a:t>
            </a:r>
            <a:r>
              <a:rPr b="0" i="0" lang="en-GB" sz="1450" u="none" cap="none" strike="noStrike">
                <a:solidFill>
                  <a:srgbClr val="000000"/>
                </a:solidFill>
                <a:latin typeface="Nunito"/>
                <a:ea typeface="Nunito"/>
                <a:cs typeface="Nunito"/>
                <a:sym typeface="Nunito"/>
              </a:rPr>
              <a:t>Contact: 5521 988695323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Leticia Tura</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FASE. </a:t>
            </a:r>
            <a:r>
              <a:rPr b="0" i="0" lang="en-GB" sz="1450" u="none" cap="none" strike="noStrike">
                <a:solidFill>
                  <a:srgbClr val="6A9913"/>
                </a:solidFill>
                <a:latin typeface="Nunito"/>
                <a:ea typeface="Nunito"/>
                <a:cs typeface="Nunito"/>
                <a:sym typeface="Nunito"/>
              </a:rPr>
              <a:t>Koronivia, Indigenous Platform, Forests and Finance.</a:t>
            </a:r>
            <a:r>
              <a:rPr b="0" i="0" lang="en-GB" sz="1450" u="none" cap="none" strike="noStrike">
                <a:solidFill>
                  <a:srgbClr val="000000"/>
                </a:solidFill>
                <a:latin typeface="Nunito"/>
                <a:ea typeface="Nunito"/>
                <a:cs typeface="Nunito"/>
                <a:sym typeface="Nunito"/>
              </a:rPr>
              <a:t> Contact: 5521 986361358</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Dil Raj</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FECOFUN Nepal. </a:t>
            </a:r>
            <a:r>
              <a:rPr b="0" i="0" lang="en-GB" sz="1450" u="none" cap="none" strike="noStrike">
                <a:solidFill>
                  <a:srgbClr val="6A9913"/>
                </a:solidFill>
                <a:latin typeface="Nunito"/>
                <a:ea typeface="Nunito"/>
                <a:cs typeface="Nunito"/>
                <a:sym typeface="Nunito"/>
              </a:rPr>
              <a:t>Indigenous Platform, Net Zero, NbS, Biodiversity. </a:t>
            </a:r>
            <a:r>
              <a:rPr b="0" i="0" lang="en-GB" sz="1450" u="none" cap="none" strike="noStrike">
                <a:solidFill>
                  <a:srgbClr val="000000"/>
                </a:solidFill>
                <a:latin typeface="Nunito"/>
                <a:ea typeface="Nunito"/>
                <a:cs typeface="Nunito"/>
                <a:sym typeface="Nunito"/>
              </a:rPr>
              <a:t>Contact: 9779851258370</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Elena Kreuzberg</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CPAWS-OV. </a:t>
            </a:r>
            <a:r>
              <a:rPr b="0" i="0" lang="en-GB" sz="1450" u="none" cap="none" strike="noStrike">
                <a:solidFill>
                  <a:srgbClr val="6A9913"/>
                </a:solidFill>
                <a:latin typeface="Nunito"/>
                <a:ea typeface="Nunito"/>
                <a:cs typeface="Nunito"/>
                <a:sym typeface="Nunito"/>
              </a:rPr>
              <a:t>Forest Biodiversity, Ecosystem Protection.</a:t>
            </a:r>
            <a:r>
              <a:rPr b="0" i="0" lang="en-GB" sz="1450" u="none" cap="none" strike="noStrike">
                <a:solidFill>
                  <a:srgbClr val="000000"/>
                </a:solidFill>
                <a:latin typeface="Nunito"/>
                <a:ea typeface="Nunito"/>
                <a:cs typeface="Nunito"/>
                <a:sym typeface="Nunito"/>
              </a:rPr>
              <a:t> Contact: 16132976405</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Ken Kinney</a:t>
            </a:r>
            <a:r>
              <a:rPr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The Development Institute. </a:t>
            </a:r>
            <a:r>
              <a:rPr b="0" i="0" lang="en-GB" sz="1450" u="none" cap="none" strike="noStrike">
                <a:solidFill>
                  <a:srgbClr val="6A9913"/>
                </a:solidFill>
                <a:latin typeface="Nunito"/>
                <a:ea typeface="Nunito"/>
                <a:cs typeface="Nunito"/>
                <a:sym typeface="Nunito"/>
              </a:rPr>
              <a:t>Article 6,  NbS, Agriculture.</a:t>
            </a:r>
            <a:r>
              <a:rPr b="0" i="0" lang="en-GB" sz="1450" u="none" cap="none" strike="noStrike">
                <a:solidFill>
                  <a:srgbClr val="000000"/>
                </a:solidFill>
                <a:latin typeface="Nunito"/>
                <a:ea typeface="Nunito"/>
                <a:cs typeface="Nunito"/>
                <a:sym typeface="Nunito"/>
              </a:rPr>
              <a:t> Contact: 233208192239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extLst>
                  <a:ext uri="http://customooxmlschemas.google.com/">
                    <go:slidesCustomData xmlns:go="http://customooxmlschemas.google.com/" textRoundtripDataId="10"/>
                  </a:ext>
                </a:extLst>
              </a:rPr>
              <a:t>Go Takahashi</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a:t>
            </a:r>
            <a:r>
              <a:rPr b="0" i="0" lang="en-GB" sz="1450" u="none" cap="none" strike="noStrike">
                <a:solidFill>
                  <a:srgbClr val="6A9913"/>
                </a:solidFill>
                <a:latin typeface="Nunito"/>
                <a:ea typeface="Nunito"/>
                <a:cs typeface="Nunito"/>
                <a:sym typeface="Nunito"/>
              </a:rPr>
              <a:t>ASEAN Green Justice Network. Indigenous Platform, Biodiversity. </a:t>
            </a:r>
            <a:r>
              <a:rPr lang="en-GB" sz="1450">
                <a:latin typeface="Nunito"/>
                <a:ea typeface="Nunito"/>
                <a:cs typeface="Nunito"/>
                <a:sym typeface="Nunito"/>
              </a:rPr>
              <a:t>Cont: </a:t>
            </a:r>
            <a:r>
              <a:rPr b="0" i="0" lang="en-GB" sz="1450" u="none" cap="none" strike="noStrike">
                <a:solidFill>
                  <a:srgbClr val="000000"/>
                </a:solidFill>
                <a:latin typeface="Nunito"/>
                <a:ea typeface="Nunito"/>
                <a:cs typeface="Nunito"/>
                <a:sym typeface="Nunito"/>
                <a:extLst>
                  <a:ext uri="http://customooxmlschemas.google.com/">
                    <go:slidesCustomData xmlns:go="http://customooxmlschemas.google.com/" textRoundtripDataId="11"/>
                  </a:ext>
                </a:extLst>
              </a:rPr>
              <a:t>819051855439</a:t>
            </a:r>
            <a:r>
              <a:rPr b="0" i="0" lang="en-GB" sz="1450" u="none" cap="none" strike="noStrike">
                <a:solidFill>
                  <a:srgbClr val="000000"/>
                </a:solidFill>
                <a:latin typeface="Nunito"/>
                <a:ea typeface="Nunito"/>
                <a:cs typeface="Nunito"/>
                <a:sym typeface="Nunito"/>
              </a:rPr>
              <a:t>							</a:t>
            </a:r>
            <a:endParaRPr b="0" i="0" sz="1450" u="none" cap="none" strike="noStrike">
              <a:solidFill>
                <a:srgbClr val="000000"/>
              </a:solidFill>
              <a:latin typeface="Nunito"/>
              <a:ea typeface="Nunito"/>
              <a:cs typeface="Nunito"/>
              <a:sym typeface="Nunito"/>
            </a:endParaRPr>
          </a:p>
        </p:txBody>
      </p:sp>
      <p:sp>
        <p:nvSpPr>
          <p:cNvPr id="134" name="Google Shape;134;p5"/>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a:t>
            </a:r>
            <a:r>
              <a:rPr lang="en-GB" sz="4800">
                <a:solidFill>
                  <a:srgbClr val="F8F9FA"/>
                </a:solidFill>
                <a:latin typeface="Bebas Neue"/>
                <a:ea typeface="Bebas Neue"/>
                <a:cs typeface="Bebas Neue"/>
                <a:sym typeface="Bebas Neue"/>
              </a:rPr>
              <a:t>fc spokespersons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Jan Willem van Gelder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0x0101005263BC690849C54E93AFB0B5FF3F8B55</vt:lpwstr>
  </property>
</Properties>
</file>