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oboto"/>
      <p:regular r:id="rId20"/>
      <p:bold r:id="rId21"/>
      <p:italic r:id="rId22"/>
      <p:boldItalic r:id="rId23"/>
    </p:embeddedFont>
    <p:embeddedFont>
      <p:font typeface="Nunito"/>
      <p:regular r:id="rId24"/>
      <p:bold r:id="rId25"/>
      <p:italic r:id="rId26"/>
      <p:boldItalic r:id="rId27"/>
    </p:embeddedFont>
    <p:embeddedFont>
      <p:font typeface="Bebas Neue"/>
      <p:regular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9" roundtripDataSignature="AMtx7mjpNnO7TOqLv0zR0G2xtMjpjoTWa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Nunito-regular.fntdata"/><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unito-italic.fntdata"/><Relationship Id="rId25" Type="http://schemas.openxmlformats.org/officeDocument/2006/relationships/font" Target="fonts/Nunito-bold.fntdata"/><Relationship Id="rId28" Type="http://schemas.openxmlformats.org/officeDocument/2006/relationships/font" Target="fonts/BebasNeue-regular.fntdata"/><Relationship Id="rId27" Type="http://schemas.openxmlformats.org/officeDocument/2006/relationships/font" Target="fonts/Nunito-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900"/>
              </a:spcBef>
              <a:spcAft>
                <a:spcPts val="0"/>
              </a:spcAft>
              <a:buSzPts val="1100"/>
              <a:buNone/>
            </a:pPr>
            <a:r>
              <a:rPr lang="en-GB">
                <a:solidFill>
                  <a:schemeClr val="dk1"/>
                </a:solidFill>
              </a:rPr>
              <a:t>Welcome everyone to this webinar</a:t>
            </a:r>
            <a:endParaRPr>
              <a:solidFill>
                <a:schemeClr val="dk1"/>
              </a:solidFill>
            </a:endParaRPr>
          </a:p>
          <a:p>
            <a:pPr indent="0" lvl="0" marL="0" rtl="0" algn="l">
              <a:lnSpc>
                <a:spcPct val="115000"/>
              </a:lnSpc>
              <a:spcBef>
                <a:spcPts val="90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4e792917be_1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g14e792917be_1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85ea03a3e8_1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g185ea03a3e8_1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85ea03a3e8_1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g185ea03a3e8_1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85ea03a3e8_1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g185ea03a3e8_1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85ea03a3e8_1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g185ea03a3e8_1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7b0bf56c94_0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g17b0bf56c94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7b0bf56c94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g17b0bf56c94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7b0bf56c94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g17b0bf56c94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2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1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1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1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2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2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2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2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2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2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2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hyperlink" Target="http://www.youtube.com/watch?v=ymKJaRfTKm4" TargetMode="External"/><Relationship Id="rId9" Type="http://schemas.openxmlformats.org/officeDocument/2006/relationships/hyperlink" Target="https://youtu.be/ymKJaRfTKm4" TargetMode="External"/><Relationship Id="rId5" Type="http://schemas.openxmlformats.org/officeDocument/2006/relationships/image" Target="../media/image7.jpg"/><Relationship Id="rId6" Type="http://schemas.openxmlformats.org/officeDocument/2006/relationships/hyperlink" Target="https://youtu.be/ymKJaRfTKm4" TargetMode="External"/><Relationship Id="rId7" Type="http://schemas.openxmlformats.org/officeDocument/2006/relationships/hyperlink" Target="https://youtu.be/ymKJaRfTKm4" TargetMode="External"/><Relationship Id="rId8" Type="http://schemas.openxmlformats.org/officeDocument/2006/relationships/hyperlink" Target="https://youtu.be/ymKJaRfTKm4"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hyperlink" Target="https://msmagazine.com/2022/11/04/cop-27-united-nations-climate-change-conference/" TargetMode="External"/><Relationship Id="rId5" Type="http://schemas.openxmlformats.org/officeDocument/2006/relationships/hyperlink" Target="https://msmagazine.com/2022/11/04/cop-27-united-nations-climate-change-conference/" TargetMode="External"/><Relationship Id="rId6"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hyperlink" Target="https://globalforestcoalition.org/press-release-foxes-guard-the-net-zero-henhouse/" TargetMode="External"/><Relationship Id="rId5" Type="http://schemas.openxmlformats.org/officeDocument/2006/relationships/hyperlink" Target="https://globalforestcoalition.org/press-release-foxes-guard-the-net-zero-henhouse/" TargetMode="External"/><Relationship Id="rId6"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hyperlink" Target="https://static1.squarespace.com/static/610ffde0dd5c39015edc6873/t/63683ec27c56ce5aa21a71b2/1667776195180/CLARA+COP27+Media+Briefing+5+November+-+No+Room+for+Offsets_+Launch+Article+6.8+Now.pdf" TargetMode="External"/><Relationship Id="rId5" Type="http://schemas.openxmlformats.org/officeDocument/2006/relationships/hyperlink" Target="https://static1.squarespace.com/static/610ffde0dd5c39015edc6873/t/63683ec27c56ce5aa21a71b2/1667776195180/CLARA+COP27+Media+Briefing+5+November+-+No+Room+for+Offsets_+Launch+Article+6.8+Now.pdf" TargetMode="External"/><Relationship Id="rId6"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globalforestcoalition.org" TargetMode="External"/><Relationship Id="rId4" Type="http://schemas.openxmlformats.org/officeDocument/2006/relationships/hyperlink" Target="https://www.facebook.com/globalforestcoalition/" TargetMode="External"/><Relationship Id="rId5" Type="http://schemas.openxmlformats.org/officeDocument/2006/relationships/hyperlink" Target="https://twitter.com/gfc_forests" TargetMode="External"/><Relationship Id="rId6" Type="http://schemas.openxmlformats.org/officeDocument/2006/relationships/hyperlink" Target="https://www.instagram.com/global.forest/" TargetMode="External"/><Relationship Id="rId7"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hyperlink" Target="http://www.youtube.com/watch?v=HmROZC0wx5k" TargetMode="External"/><Relationship Id="rId5" Type="http://schemas.openxmlformats.org/officeDocument/2006/relationships/image" Target="../media/image2.jpg"/></Relationships>
</file>

<file path=ppt/slides/_rels/slide5.xml.rels><?xml version="1.0" encoding="UTF-8" standalone="yes"?><Relationships xmlns="http://schemas.openxmlformats.org/package/2006/relationships"><Relationship Id="rId11" Type="http://schemas.openxmlformats.org/officeDocument/2006/relationships/hyperlink" Target="https://globalforestcoalition.org/new-gfc-report-shines-a-spotlight-on-devastating-impacts-of-false-climate-solutions/" TargetMode="External"/><Relationship Id="rId10" Type="http://schemas.openxmlformats.org/officeDocument/2006/relationships/hyperlink" Target="https://globalforestcoalition.org/forest-cover-68/#workshops" TargetMode="External"/><Relationship Id="rId13" Type="http://schemas.openxmlformats.org/officeDocument/2006/relationships/image" Target="../media/image5.png"/><Relationship Id="rId12"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globalforestcoalition.org/forest-cover-68/" TargetMode="External"/><Relationship Id="rId4" Type="http://schemas.openxmlformats.org/officeDocument/2006/relationships/hyperlink" Target="https://globalforestcoalition.org/forest-cover-68/#climate-colonialism" TargetMode="External"/><Relationship Id="rId9" Type="http://schemas.openxmlformats.org/officeDocument/2006/relationships/hyperlink" Target="https://globalforestcoalition.org/forest-cover-68/#nepal" TargetMode="External"/><Relationship Id="rId5" Type="http://schemas.openxmlformats.org/officeDocument/2006/relationships/hyperlink" Target="https://globalforestcoalition.org/forest-cover-68/#ipcc-reports" TargetMode="External"/><Relationship Id="rId6" Type="http://schemas.openxmlformats.org/officeDocument/2006/relationships/hyperlink" Target="https://globalforestcoalition.org/forest-cover-68/#colombia" TargetMode="External"/><Relationship Id="rId7" Type="http://schemas.openxmlformats.org/officeDocument/2006/relationships/hyperlink" Target="https://globalforestcoalition.org/forest-cover-68/#AFR100" TargetMode="External"/><Relationship Id="rId8" Type="http://schemas.openxmlformats.org/officeDocument/2006/relationships/hyperlink" Target="https://globalforestcoalition.org/forest-cover-68/#uganda" TargetMode="External"/></Relationships>
</file>

<file path=ppt/slides/_rels/slide6.xml.rels><?xml version="1.0" encoding="UTF-8" standalone="yes"?><Relationships xmlns="http://schemas.openxmlformats.org/package/2006/relationships"><Relationship Id="rId11" Type="http://schemas.openxmlformats.org/officeDocument/2006/relationships/hyperlink" Target="https://www.youtube.com/watch?v=98KPKej_CA8" TargetMode="External"/><Relationship Id="rId10" Type="http://schemas.openxmlformats.org/officeDocument/2006/relationships/hyperlink" Target="https://www.youtube.com/watch?v=HmROZC0wx5k&amp;t=65s" TargetMode="External"/><Relationship Id="rId13" Type="http://schemas.openxmlformats.org/officeDocument/2006/relationships/image" Target="../media/image5.png"/><Relationship Id="rId12" Type="http://schemas.openxmlformats.org/officeDocument/2006/relationships/hyperlink" Target="https://www.youtube.com/watch?v=5O0l6eIU9v4"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drive.google.com/open?id=12KmJCi8ZmWiULjUW7-YGobdz-7UmJGaP" TargetMode="External"/><Relationship Id="rId4" Type="http://schemas.openxmlformats.org/officeDocument/2006/relationships/hyperlink" Target="https://drive.google.com/open?id=10v-Hc3X_OoysKykrDqJj_oofa6Oy9-zn" TargetMode="External"/><Relationship Id="rId9" Type="http://schemas.openxmlformats.org/officeDocument/2006/relationships/hyperlink" Target="https://drive.google.com/open?id=1aj5M5BkcoYIrsnbTn8I91Tobad3nCLoN" TargetMode="External"/><Relationship Id="rId5" Type="http://schemas.openxmlformats.org/officeDocument/2006/relationships/hyperlink" Target="https://drive.google.com/open?id=1fc0vLh-dzBk2YmgOYg-wX1J7dVb0ch9E" TargetMode="External"/><Relationship Id="rId6" Type="http://schemas.openxmlformats.org/officeDocument/2006/relationships/hyperlink" Target="https://drive.google.com/file/d/1sxdx2Eq_O0970W9wQoPs1CBnRTcLYk3I/view?usp=share_link" TargetMode="External"/><Relationship Id="rId7" Type="http://schemas.openxmlformats.org/officeDocument/2006/relationships/hyperlink" Target="https://drive.google.com/open?id=1JNqQYb7YkCJLE6HG0yPdvFSmi8HN6sMW" TargetMode="External"/><Relationship Id="rId8" Type="http://schemas.openxmlformats.org/officeDocument/2006/relationships/hyperlink" Target="https://drive.google.com/open?id=1GB2c4VtrqZmBytY2Kq8koyPBbur2UjL9"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ph type="ctrTitle"/>
          </p:nvPr>
        </p:nvSpPr>
        <p:spPr>
          <a:xfrm>
            <a:off x="311700" y="744575"/>
            <a:ext cx="8520600" cy="13821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5200"/>
              <a:buNone/>
            </a:pPr>
            <a:r>
              <a:t/>
            </a:r>
            <a:endParaRPr sz="5300">
              <a:solidFill>
                <a:srgbClr val="F7F7F7"/>
              </a:solidFill>
              <a:latin typeface="Bebas Neue"/>
              <a:ea typeface="Bebas Neue"/>
              <a:cs typeface="Bebas Neue"/>
              <a:sym typeface="Bebas Neue"/>
            </a:endParaRPr>
          </a:p>
        </p:txBody>
      </p:sp>
      <p:pic>
        <p:nvPicPr>
          <p:cNvPr id="55" name="Google Shape;55;p1"/>
          <p:cNvPicPr preferRelativeResize="0"/>
          <p:nvPr/>
        </p:nvPicPr>
        <p:blipFill rotWithShape="1">
          <a:blip r:embed="rId3">
            <a:alphaModFix/>
          </a:blip>
          <a:srcRect b="0" l="0" r="-272856" t="18584"/>
          <a:stretch/>
        </p:blipFill>
        <p:spPr>
          <a:xfrm>
            <a:off x="0" y="4287925"/>
            <a:ext cx="9144003" cy="855575"/>
          </a:xfrm>
          <a:prstGeom prst="rect">
            <a:avLst/>
          </a:prstGeom>
          <a:noFill/>
          <a:ln>
            <a:noFill/>
          </a:ln>
        </p:spPr>
      </p:pic>
      <p:pic>
        <p:nvPicPr>
          <p:cNvPr id="56" name="Google Shape;56;p1"/>
          <p:cNvPicPr preferRelativeResize="0"/>
          <p:nvPr/>
        </p:nvPicPr>
        <p:blipFill rotWithShape="1">
          <a:blip r:embed="rId4">
            <a:alphaModFix/>
          </a:blip>
          <a:srcRect b="0" l="0" r="0" t="0"/>
          <a:stretch/>
        </p:blipFill>
        <p:spPr>
          <a:xfrm>
            <a:off x="-12" y="0"/>
            <a:ext cx="9157685" cy="4221125"/>
          </a:xfrm>
          <a:prstGeom prst="rect">
            <a:avLst/>
          </a:prstGeom>
          <a:noFill/>
          <a:ln>
            <a:noFill/>
          </a:ln>
        </p:spPr>
      </p:pic>
      <p:sp>
        <p:nvSpPr>
          <p:cNvPr id="57" name="Google Shape;57;p1"/>
          <p:cNvSpPr txBox="1"/>
          <p:nvPr/>
        </p:nvSpPr>
        <p:spPr>
          <a:xfrm>
            <a:off x="3572961" y="2959033"/>
            <a:ext cx="4969200" cy="954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700"/>
              <a:buFont typeface="Arial"/>
              <a:buNone/>
            </a:pPr>
            <a:r>
              <a:rPr b="0" i="0" lang="en-GB" sz="3100" u="none" cap="none" strike="noStrike">
                <a:solidFill>
                  <a:srgbClr val="F7F7F7"/>
                </a:solidFill>
                <a:latin typeface="Bebas Neue"/>
                <a:ea typeface="Bebas Neue"/>
                <a:cs typeface="Bebas Neue"/>
                <a:sym typeface="Bebas Neue"/>
              </a:rPr>
              <a:t>GLOBAL FOREST COALITION AT COP27</a:t>
            </a:r>
            <a:endParaRPr b="0" i="0" sz="3100" u="none" cap="none" strike="noStrike">
              <a:solidFill>
                <a:srgbClr val="F7F7F7"/>
              </a:solidFill>
              <a:latin typeface="Bebas Neue"/>
              <a:ea typeface="Bebas Neue"/>
              <a:cs typeface="Bebas Neue"/>
              <a:sym typeface="Bebas Neue"/>
            </a:endParaRPr>
          </a:p>
          <a:p>
            <a:pPr indent="0" lvl="0" marL="0" marR="0" rtl="0" algn="ctr">
              <a:lnSpc>
                <a:spcPct val="100000"/>
              </a:lnSpc>
              <a:spcBef>
                <a:spcPts val="0"/>
              </a:spcBef>
              <a:spcAft>
                <a:spcPts val="0"/>
              </a:spcAft>
              <a:buClr>
                <a:srgbClr val="000000"/>
              </a:buClr>
              <a:buSzPts val="2200"/>
              <a:buFont typeface="Arial"/>
              <a:buNone/>
            </a:pPr>
            <a:r>
              <a:rPr b="0" i="0" lang="en-GB" sz="2500" u="none" cap="none" strike="noStrike">
                <a:solidFill>
                  <a:srgbClr val="F7F7F7"/>
                </a:solidFill>
                <a:latin typeface="Bebas Neue"/>
                <a:ea typeface="Bebas Neue"/>
                <a:cs typeface="Bebas Neue"/>
                <a:sym typeface="Bebas Neue"/>
              </a:rPr>
              <a:t>Sharm El</a:t>
            </a:r>
            <a:r>
              <a:rPr lang="en-GB" sz="2500">
                <a:solidFill>
                  <a:srgbClr val="F7F7F7"/>
                </a:solidFill>
                <a:latin typeface="Bebas Neue"/>
                <a:ea typeface="Bebas Neue"/>
                <a:cs typeface="Bebas Neue"/>
                <a:sym typeface="Bebas Neue"/>
              </a:rPr>
              <a:t>-</a:t>
            </a:r>
            <a:r>
              <a:rPr b="0" i="0" lang="en-GB" sz="2500" u="none" cap="none" strike="noStrike">
                <a:solidFill>
                  <a:srgbClr val="F7F7F7"/>
                </a:solidFill>
                <a:latin typeface="Bebas Neue"/>
                <a:ea typeface="Bebas Neue"/>
                <a:cs typeface="Bebas Neue"/>
                <a:sym typeface="Bebas Neue"/>
              </a:rPr>
              <a:t>Sheikh, 6-18 NOV 2022</a:t>
            </a:r>
            <a:endParaRPr b="0" i="0" sz="2500" u="none" cap="none" strike="noStrike">
              <a:solidFill>
                <a:srgbClr val="F7F7F7"/>
              </a:solidFill>
              <a:latin typeface="Bebas Neue"/>
              <a:ea typeface="Bebas Neue"/>
              <a:cs typeface="Bebas Neue"/>
              <a:sym typeface="Bebas Neue"/>
            </a:endParaRPr>
          </a:p>
        </p:txBody>
      </p:sp>
      <p:sp>
        <p:nvSpPr>
          <p:cNvPr id="58" name="Google Shape;58;p1"/>
          <p:cNvSpPr txBox="1"/>
          <p:nvPr/>
        </p:nvSpPr>
        <p:spPr>
          <a:xfrm>
            <a:off x="5444125" y="4221113"/>
            <a:ext cx="3643800" cy="877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en-GB" sz="1500" u="none" cap="none" strike="noStrike">
                <a:solidFill>
                  <a:schemeClr val="dk1"/>
                </a:solidFill>
                <a:latin typeface="Nunito"/>
                <a:ea typeface="Nunito"/>
                <a:cs typeface="Nunito"/>
                <a:sym typeface="Nunito"/>
              </a:rPr>
              <a:t>#OurNatureIsNotYourSolution</a:t>
            </a:r>
            <a:endParaRPr b="0" i="0" sz="1500" u="none" cap="none" strike="noStrike">
              <a:solidFill>
                <a:schemeClr val="dk1"/>
              </a:solidFill>
              <a:latin typeface="Nunito"/>
              <a:ea typeface="Nunito"/>
              <a:cs typeface="Nunito"/>
              <a:sym typeface="Nunito"/>
            </a:endParaRPr>
          </a:p>
          <a:p>
            <a:pPr indent="0" lvl="0" marL="0" marR="0" rtl="0" algn="l">
              <a:lnSpc>
                <a:spcPct val="100000"/>
              </a:lnSpc>
              <a:spcBef>
                <a:spcPts val="0"/>
              </a:spcBef>
              <a:spcAft>
                <a:spcPts val="0"/>
              </a:spcAft>
              <a:buClr>
                <a:schemeClr val="dk1"/>
              </a:buClr>
              <a:buSzPts val="1100"/>
              <a:buFont typeface="Arial"/>
              <a:buNone/>
            </a:pPr>
            <a:r>
              <a:rPr b="0" i="0" lang="en-GB" sz="1500" u="none" cap="none" strike="noStrike">
                <a:solidFill>
                  <a:schemeClr val="dk1"/>
                </a:solidFill>
                <a:latin typeface="Nunito"/>
                <a:ea typeface="Nunito"/>
                <a:cs typeface="Nunito"/>
                <a:sym typeface="Nunito"/>
              </a:rPr>
              <a:t>#DecolonizeClimateSolutions</a:t>
            </a:r>
            <a:endParaRPr b="0" i="0" sz="1500" u="none" cap="none" strike="noStrike">
              <a:solidFill>
                <a:schemeClr val="dk1"/>
              </a:solidFill>
              <a:latin typeface="Nunito"/>
              <a:ea typeface="Nunito"/>
              <a:cs typeface="Nunito"/>
              <a:sym typeface="Nunito"/>
            </a:endParaRPr>
          </a:p>
          <a:p>
            <a:pPr indent="0" lvl="0" marL="0" marR="0" rtl="0" algn="l">
              <a:lnSpc>
                <a:spcPct val="100000"/>
              </a:lnSpc>
              <a:spcBef>
                <a:spcPts val="0"/>
              </a:spcBef>
              <a:spcAft>
                <a:spcPts val="0"/>
              </a:spcAft>
              <a:buClr>
                <a:schemeClr val="dk1"/>
              </a:buClr>
              <a:buSzPts val="1100"/>
              <a:buFont typeface="Arial"/>
              <a:buNone/>
            </a:pPr>
            <a:r>
              <a:rPr lang="en-GB" sz="1500">
                <a:solidFill>
                  <a:schemeClr val="dk1"/>
                </a:solidFill>
                <a:latin typeface="Nunito"/>
                <a:ea typeface="Nunito"/>
                <a:cs typeface="Nunito"/>
                <a:sym typeface="Nunito"/>
              </a:rPr>
              <a:t>#StopFinancingFactoryFarming</a:t>
            </a:r>
            <a:endParaRPr sz="1500">
              <a:solidFill>
                <a:schemeClr val="dk1"/>
              </a:solidFill>
              <a:latin typeface="Nunito"/>
              <a:ea typeface="Nunito"/>
              <a:cs typeface="Nunito"/>
              <a:sym typeface="Nuni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14e792917be_11_0"/>
          <p:cNvSpPr/>
          <p:nvPr/>
        </p:nvSpPr>
        <p:spPr>
          <a:xfrm>
            <a:off x="0" y="-13558"/>
            <a:ext cx="9144000" cy="5157000"/>
          </a:xfrm>
          <a:prstGeom prst="rect">
            <a:avLst/>
          </a:prstGeom>
          <a:solidFill>
            <a:srgbClr val="21252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g14e792917be_11_0"/>
          <p:cNvSpPr txBox="1"/>
          <p:nvPr>
            <p:ph type="title"/>
          </p:nvPr>
        </p:nvSpPr>
        <p:spPr>
          <a:xfrm>
            <a:off x="1171750" y="364400"/>
            <a:ext cx="6098700" cy="1041600"/>
          </a:xfrm>
          <a:prstGeom prst="rect">
            <a:avLst/>
          </a:prstGeom>
          <a:noFill/>
          <a:ln>
            <a:noFill/>
          </a:ln>
        </p:spPr>
        <p:txBody>
          <a:bodyPr anchorCtr="0" anchor="t" bIns="91425" lIns="91425" spcFirstLastPara="1" rIns="91425" wrap="square" tIns="91425">
            <a:noAutofit/>
          </a:bodyPr>
          <a:lstStyle/>
          <a:p>
            <a:pPr indent="0" lvl="0" marL="0" rtl="0" algn="l">
              <a:lnSpc>
                <a:spcPct val="70000"/>
              </a:lnSpc>
              <a:spcBef>
                <a:spcPts val="0"/>
              </a:spcBef>
              <a:spcAft>
                <a:spcPts val="0"/>
              </a:spcAft>
              <a:buSzPts val="990"/>
              <a:buNone/>
            </a:pPr>
            <a:r>
              <a:rPr lang="en-GB" sz="4800">
                <a:solidFill>
                  <a:srgbClr val="F8F9FA"/>
                </a:solidFill>
                <a:latin typeface="Bebas Neue"/>
                <a:ea typeface="Bebas Neue"/>
                <a:cs typeface="Bebas Neue"/>
                <a:sym typeface="Bebas Neue"/>
              </a:rPr>
              <a:t>MEDIA </a:t>
            </a:r>
            <a:r>
              <a:rPr lang="en-GB" sz="4800">
                <a:solidFill>
                  <a:srgbClr val="6A9913"/>
                </a:solidFill>
                <a:latin typeface="Bebas Neue"/>
                <a:ea typeface="Bebas Neue"/>
                <a:cs typeface="Bebas Neue"/>
                <a:sym typeface="Bebas Neue"/>
              </a:rPr>
              <a:t>STATEMENTS</a:t>
            </a:r>
            <a:endParaRPr sz="4800">
              <a:solidFill>
                <a:srgbClr val="6A9913"/>
              </a:solidFill>
              <a:latin typeface="Bebas Neue"/>
              <a:ea typeface="Bebas Neue"/>
              <a:cs typeface="Bebas Neue"/>
              <a:sym typeface="Bebas Neue"/>
            </a:endParaRPr>
          </a:p>
        </p:txBody>
      </p:sp>
      <p:pic>
        <p:nvPicPr>
          <p:cNvPr id="141" name="Google Shape;141;g14e792917be_11_0"/>
          <p:cNvPicPr preferRelativeResize="0"/>
          <p:nvPr/>
        </p:nvPicPr>
        <p:blipFill rotWithShape="1">
          <a:blip r:embed="rId3">
            <a:alphaModFix/>
          </a:blip>
          <a:srcRect b="0" l="0" r="0" t="0"/>
          <a:stretch/>
        </p:blipFill>
        <p:spPr>
          <a:xfrm>
            <a:off x="7265975" y="364400"/>
            <a:ext cx="1047951" cy="924624"/>
          </a:xfrm>
          <a:prstGeom prst="rect">
            <a:avLst/>
          </a:prstGeom>
          <a:noFill/>
          <a:ln cap="flat" cmpd="sng" w="9525">
            <a:solidFill>
              <a:schemeClr val="dk2"/>
            </a:solidFill>
            <a:prstDash val="solid"/>
            <a:round/>
            <a:headEnd len="sm" w="sm" type="none"/>
            <a:tailEnd len="sm" w="sm" type="none"/>
          </a:ln>
        </p:spPr>
      </p:pic>
      <p:sp>
        <p:nvSpPr>
          <p:cNvPr id="142" name="Google Shape;142;g14e792917be_11_0"/>
          <p:cNvSpPr txBox="1"/>
          <p:nvPr/>
        </p:nvSpPr>
        <p:spPr>
          <a:xfrm>
            <a:off x="1171750" y="2242950"/>
            <a:ext cx="6685200" cy="5079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sz="2100">
              <a:solidFill>
                <a:srgbClr val="F8F9FA"/>
              </a:solidFill>
              <a:latin typeface="Nunito"/>
              <a:ea typeface="Nunito"/>
              <a:cs typeface="Nunito"/>
              <a:sym typeface="Nunito"/>
            </a:endParaRPr>
          </a:p>
        </p:txBody>
      </p:sp>
      <p:pic>
        <p:nvPicPr>
          <p:cNvPr descr="Fossil fuel consumption and production is pushing global temperatures closer to the 1.5 degree Celsius limit. Already, developing countries are experiencing worsening weather extremes, devastating their economies and communities. Developing nations are calling for an equitable phaseout of fossil fuels to arrest runaway climate change.&#10;&#10;We talked to Souparna Lahiri of the Global Forest Coalition to shed light on the matter, including how COP 27 can pave the way for a fossil fuel-free future.&#10;&#10;#EndFossilFuels&#10;#ClimateJustice&#10;#COP27" id="143" name="Google Shape;143;g14e792917be_11_0" title="Equitable Fossil Fuel Phase-out | COP 27 People’s Agenda Fight #1">
            <a:hlinkClick r:id="rId4"/>
          </p:cNvPr>
          <p:cNvPicPr preferRelativeResize="0"/>
          <p:nvPr/>
        </p:nvPicPr>
        <p:blipFill>
          <a:blip r:embed="rId5">
            <a:alphaModFix/>
          </a:blip>
          <a:stretch>
            <a:fillRect/>
          </a:stretch>
        </p:blipFill>
        <p:spPr>
          <a:xfrm>
            <a:off x="3953725" y="1529450"/>
            <a:ext cx="4036950" cy="3027700"/>
          </a:xfrm>
          <a:prstGeom prst="rect">
            <a:avLst/>
          </a:prstGeom>
          <a:noFill/>
          <a:ln>
            <a:noFill/>
          </a:ln>
        </p:spPr>
      </p:pic>
      <p:sp>
        <p:nvSpPr>
          <p:cNvPr id="144" name="Google Shape;144;g14e792917be_11_0"/>
          <p:cNvSpPr txBox="1"/>
          <p:nvPr/>
        </p:nvSpPr>
        <p:spPr>
          <a:xfrm>
            <a:off x="1171750" y="1406000"/>
            <a:ext cx="24939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100" u="sng">
                <a:solidFill>
                  <a:schemeClr val="accent5"/>
                </a:solidFill>
                <a:latin typeface="Nunito"/>
                <a:ea typeface="Nunito"/>
                <a:cs typeface="Nunito"/>
                <a:sym typeface="Nunito"/>
                <a:hlinkClick r:id="rId6">
                  <a:extLst>
                    <a:ext uri="{A12FA001-AC4F-418D-AE19-62706E023703}">
                      <ahyp:hlinkClr val="tx"/>
                    </a:ext>
                  </a:extLst>
                </a:hlinkClick>
              </a:rPr>
              <a:t>VIDEO:</a:t>
            </a:r>
            <a:endParaRPr sz="2100"/>
          </a:p>
          <a:p>
            <a:pPr indent="0" lvl="0" marL="0" rtl="0" algn="l">
              <a:spcBef>
                <a:spcPts val="0"/>
              </a:spcBef>
              <a:spcAft>
                <a:spcPts val="0"/>
              </a:spcAft>
              <a:buNone/>
            </a:pPr>
            <a:r>
              <a:rPr lang="en-GB" sz="2100" u="sng">
                <a:solidFill>
                  <a:schemeClr val="accent5"/>
                </a:solidFill>
                <a:latin typeface="Nunito"/>
                <a:ea typeface="Nunito"/>
                <a:cs typeface="Nunito"/>
                <a:sym typeface="Nunito"/>
                <a:hlinkClick r:id="rId7">
                  <a:extLst>
                    <a:ext uri="{A12FA001-AC4F-418D-AE19-62706E023703}">
                      <ahyp:hlinkClr val="tx"/>
                    </a:ext>
                  </a:extLst>
                </a:hlinkClick>
              </a:rPr>
              <a:t>Souparna Lahiri on the fight for an </a:t>
            </a:r>
            <a:r>
              <a:rPr b="1" lang="en-GB" sz="2100" u="sng">
                <a:solidFill>
                  <a:schemeClr val="accent5"/>
                </a:solidFill>
                <a:latin typeface="Nunito"/>
                <a:ea typeface="Nunito"/>
                <a:cs typeface="Nunito"/>
                <a:sym typeface="Nunito"/>
                <a:hlinkClick r:id="rId8">
                  <a:extLst>
                    <a:ext uri="{A12FA001-AC4F-418D-AE19-62706E023703}">
                      <ahyp:hlinkClr val="tx"/>
                    </a:ext>
                  </a:extLst>
                </a:hlinkClick>
              </a:rPr>
              <a:t>equitable fossil fuel phaseout</a:t>
            </a:r>
            <a:r>
              <a:rPr lang="en-GB" sz="2100" u="sng">
                <a:solidFill>
                  <a:schemeClr val="accent5"/>
                </a:solidFill>
                <a:latin typeface="Nunito"/>
                <a:ea typeface="Nunito"/>
                <a:cs typeface="Nunito"/>
                <a:sym typeface="Nunito"/>
                <a:hlinkClick r:id="rId9">
                  <a:extLst>
                    <a:ext uri="{A12FA001-AC4F-418D-AE19-62706E023703}">
                      <ahyp:hlinkClr val="tx"/>
                    </a:ext>
                  </a:extLst>
                </a:hlinkClick>
              </a:rPr>
              <a:t>, and the need to mobilise inside and outside COP</a:t>
            </a:r>
            <a:endParaRPr sz="2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185ea03a3e8_1_20"/>
          <p:cNvSpPr/>
          <p:nvPr/>
        </p:nvSpPr>
        <p:spPr>
          <a:xfrm>
            <a:off x="0" y="-13558"/>
            <a:ext cx="9144000" cy="5157000"/>
          </a:xfrm>
          <a:prstGeom prst="rect">
            <a:avLst/>
          </a:prstGeom>
          <a:solidFill>
            <a:srgbClr val="21252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g185ea03a3e8_1_20"/>
          <p:cNvSpPr txBox="1"/>
          <p:nvPr>
            <p:ph type="title"/>
          </p:nvPr>
        </p:nvSpPr>
        <p:spPr>
          <a:xfrm>
            <a:off x="1171750" y="364400"/>
            <a:ext cx="5658900" cy="1041600"/>
          </a:xfrm>
          <a:prstGeom prst="rect">
            <a:avLst/>
          </a:prstGeom>
          <a:noFill/>
          <a:ln>
            <a:noFill/>
          </a:ln>
        </p:spPr>
        <p:txBody>
          <a:bodyPr anchorCtr="0" anchor="t" bIns="91425" lIns="91425" spcFirstLastPara="1" rIns="91425" wrap="square" tIns="91425">
            <a:noAutofit/>
          </a:bodyPr>
          <a:lstStyle/>
          <a:p>
            <a:pPr indent="0" lvl="0" marL="0" rtl="0" algn="l">
              <a:lnSpc>
                <a:spcPct val="70000"/>
              </a:lnSpc>
              <a:spcBef>
                <a:spcPts val="0"/>
              </a:spcBef>
              <a:spcAft>
                <a:spcPts val="0"/>
              </a:spcAft>
              <a:buSzPts val="990"/>
              <a:buNone/>
            </a:pPr>
            <a:r>
              <a:rPr lang="en-GB" sz="4800">
                <a:solidFill>
                  <a:srgbClr val="F8F9FA"/>
                </a:solidFill>
                <a:latin typeface="Bebas Neue"/>
                <a:ea typeface="Bebas Neue"/>
                <a:cs typeface="Bebas Neue"/>
                <a:sym typeface="Bebas Neue"/>
              </a:rPr>
              <a:t>MEDIA </a:t>
            </a:r>
            <a:r>
              <a:rPr lang="en-GB" sz="4800">
                <a:solidFill>
                  <a:srgbClr val="6A9913"/>
                </a:solidFill>
                <a:latin typeface="Bebas Neue"/>
                <a:ea typeface="Bebas Neue"/>
                <a:cs typeface="Bebas Neue"/>
                <a:sym typeface="Bebas Neue"/>
              </a:rPr>
              <a:t>STATEMENTS</a:t>
            </a:r>
            <a:endParaRPr sz="4800">
              <a:solidFill>
                <a:srgbClr val="6A9913"/>
              </a:solidFill>
              <a:latin typeface="Bebas Neue"/>
              <a:ea typeface="Bebas Neue"/>
              <a:cs typeface="Bebas Neue"/>
              <a:sym typeface="Bebas Neue"/>
            </a:endParaRPr>
          </a:p>
        </p:txBody>
      </p:sp>
      <p:pic>
        <p:nvPicPr>
          <p:cNvPr id="151" name="Google Shape;151;g185ea03a3e8_1_20"/>
          <p:cNvPicPr preferRelativeResize="0"/>
          <p:nvPr/>
        </p:nvPicPr>
        <p:blipFill rotWithShape="1">
          <a:blip r:embed="rId3">
            <a:alphaModFix/>
          </a:blip>
          <a:srcRect b="0" l="0" r="0" t="0"/>
          <a:stretch/>
        </p:blipFill>
        <p:spPr>
          <a:xfrm>
            <a:off x="7265975" y="364400"/>
            <a:ext cx="1047951" cy="924624"/>
          </a:xfrm>
          <a:prstGeom prst="rect">
            <a:avLst/>
          </a:prstGeom>
          <a:noFill/>
          <a:ln cap="flat" cmpd="sng" w="9525">
            <a:solidFill>
              <a:schemeClr val="dk2"/>
            </a:solidFill>
            <a:prstDash val="solid"/>
            <a:round/>
            <a:headEnd len="sm" w="sm" type="none"/>
            <a:tailEnd len="sm" w="sm" type="none"/>
          </a:ln>
        </p:spPr>
      </p:pic>
      <p:sp>
        <p:nvSpPr>
          <p:cNvPr id="152" name="Google Shape;152;g185ea03a3e8_1_20"/>
          <p:cNvSpPr txBox="1"/>
          <p:nvPr/>
        </p:nvSpPr>
        <p:spPr>
          <a:xfrm>
            <a:off x="1171750" y="1406000"/>
            <a:ext cx="32793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100" u="sng">
                <a:solidFill>
                  <a:schemeClr val="hlink"/>
                </a:solidFill>
                <a:latin typeface="Nunito"/>
                <a:ea typeface="Nunito"/>
                <a:cs typeface="Nunito"/>
                <a:sym typeface="Nunito"/>
                <a:hlinkClick r:id="rId4"/>
              </a:rPr>
              <a:t>OP-ED:</a:t>
            </a:r>
            <a:endParaRPr/>
          </a:p>
          <a:p>
            <a:pPr indent="0" lvl="0" marL="0" rtl="0" algn="l">
              <a:spcBef>
                <a:spcPts val="0"/>
              </a:spcBef>
              <a:spcAft>
                <a:spcPts val="0"/>
              </a:spcAft>
              <a:buNone/>
            </a:pPr>
            <a:r>
              <a:rPr lang="en-GB" sz="2100" u="sng">
                <a:solidFill>
                  <a:schemeClr val="hlink"/>
                </a:solidFill>
                <a:latin typeface="Nunito"/>
                <a:ea typeface="Nunito"/>
                <a:cs typeface="Nunito"/>
                <a:sym typeface="Nunito"/>
                <a:hlinkClick r:id="rId5"/>
              </a:rPr>
              <a:t>Beware of Climate Colonialism at COP27</a:t>
            </a:r>
            <a:endParaRPr sz="2100">
              <a:solidFill>
                <a:srgbClr val="F8F9FA"/>
              </a:solidFill>
              <a:latin typeface="Nunito"/>
              <a:ea typeface="Nunito"/>
              <a:cs typeface="Nunito"/>
              <a:sym typeface="Nunito"/>
            </a:endParaRPr>
          </a:p>
          <a:p>
            <a:pPr indent="0" lvl="0" marL="0" rtl="0" algn="l">
              <a:spcBef>
                <a:spcPts val="0"/>
              </a:spcBef>
              <a:spcAft>
                <a:spcPts val="0"/>
              </a:spcAft>
              <a:buNone/>
            </a:pPr>
            <a:r>
              <a:t/>
            </a:r>
            <a:endParaRPr sz="2100">
              <a:solidFill>
                <a:srgbClr val="F8F9FA"/>
              </a:solidFill>
              <a:latin typeface="Nunito"/>
              <a:ea typeface="Nunito"/>
              <a:cs typeface="Nunito"/>
              <a:sym typeface="Nunito"/>
            </a:endParaRPr>
          </a:p>
        </p:txBody>
      </p:sp>
      <p:pic>
        <p:nvPicPr>
          <p:cNvPr id="153" name="Google Shape;153;g185ea03a3e8_1_20"/>
          <p:cNvPicPr preferRelativeResize="0"/>
          <p:nvPr/>
        </p:nvPicPr>
        <p:blipFill>
          <a:blip r:embed="rId6">
            <a:alphaModFix/>
          </a:blip>
          <a:stretch>
            <a:fillRect/>
          </a:stretch>
        </p:blipFill>
        <p:spPr>
          <a:xfrm>
            <a:off x="4451050" y="1476500"/>
            <a:ext cx="2533825" cy="2895475"/>
          </a:xfrm>
          <a:prstGeom prst="rect">
            <a:avLst/>
          </a:prstGeom>
          <a:noFill/>
          <a:ln cap="flat" cmpd="sng" w="9525">
            <a:solidFill>
              <a:schemeClr val="dk2"/>
            </a:solidFill>
            <a:prstDash val="solid"/>
            <a:round/>
            <a:headEnd len="sm" w="sm" type="none"/>
            <a:tailEnd len="sm" w="sm" type="none"/>
          </a:ln>
        </p:spPr>
      </p:pic>
      <p:sp>
        <p:nvSpPr>
          <p:cNvPr id="154" name="Google Shape;154;g185ea03a3e8_1_20"/>
          <p:cNvSpPr txBox="1"/>
          <p:nvPr/>
        </p:nvSpPr>
        <p:spPr>
          <a:xfrm>
            <a:off x="1171750" y="2734125"/>
            <a:ext cx="3138600" cy="2232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300">
                <a:solidFill>
                  <a:srgbClr val="303030"/>
                </a:solidFill>
                <a:highlight>
                  <a:srgbClr val="FFFFFF"/>
                </a:highlight>
              </a:rPr>
              <a:t>“</a:t>
            </a:r>
            <a:r>
              <a:rPr lang="en-GB" sz="1200">
                <a:solidFill>
                  <a:srgbClr val="303030"/>
                </a:solidFill>
                <a:highlight>
                  <a:srgbClr val="FFFFFF"/>
                </a:highlight>
              </a:rPr>
              <a:t>A climate COP has its own dynamics, where global political issues and corporate lobbying often cloud the negotiating table, and COP27 may not tread a much different path. But its corridors will reverberate with the demands of the climate justice movement. It is our role to ensure that the world is not deceived by the false solutions and empty promises trumpeted at these events. We need genuine action and </a:t>
            </a:r>
            <a:r>
              <a:rPr i="1" lang="en-GB" sz="1200">
                <a:solidFill>
                  <a:srgbClr val="303030"/>
                </a:solidFill>
                <a:highlight>
                  <a:srgbClr val="FFFFFF"/>
                </a:highlight>
              </a:rPr>
              <a:t>real</a:t>
            </a:r>
            <a:r>
              <a:rPr lang="en-GB" sz="1200">
                <a:solidFill>
                  <a:srgbClr val="303030"/>
                </a:solidFill>
                <a:highlight>
                  <a:srgbClr val="FFFFFF"/>
                </a:highlight>
              </a:rPr>
              <a:t> solutions.”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185ea03a3e8_1_30"/>
          <p:cNvSpPr/>
          <p:nvPr/>
        </p:nvSpPr>
        <p:spPr>
          <a:xfrm>
            <a:off x="0" y="-13558"/>
            <a:ext cx="9144000" cy="5157000"/>
          </a:xfrm>
          <a:prstGeom prst="rect">
            <a:avLst/>
          </a:prstGeom>
          <a:solidFill>
            <a:srgbClr val="21252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g185ea03a3e8_1_30"/>
          <p:cNvSpPr txBox="1"/>
          <p:nvPr>
            <p:ph type="title"/>
          </p:nvPr>
        </p:nvSpPr>
        <p:spPr>
          <a:xfrm>
            <a:off x="1171750" y="364400"/>
            <a:ext cx="6029100" cy="1041600"/>
          </a:xfrm>
          <a:prstGeom prst="rect">
            <a:avLst/>
          </a:prstGeom>
          <a:noFill/>
          <a:ln>
            <a:noFill/>
          </a:ln>
        </p:spPr>
        <p:txBody>
          <a:bodyPr anchorCtr="0" anchor="t" bIns="91425" lIns="91425" spcFirstLastPara="1" rIns="91425" wrap="square" tIns="91425">
            <a:noAutofit/>
          </a:bodyPr>
          <a:lstStyle/>
          <a:p>
            <a:pPr indent="0" lvl="0" marL="0" rtl="0" algn="l">
              <a:lnSpc>
                <a:spcPct val="70000"/>
              </a:lnSpc>
              <a:spcBef>
                <a:spcPts val="0"/>
              </a:spcBef>
              <a:spcAft>
                <a:spcPts val="0"/>
              </a:spcAft>
              <a:buSzPts val="990"/>
              <a:buNone/>
            </a:pPr>
            <a:r>
              <a:rPr lang="en-GB" sz="4800">
                <a:solidFill>
                  <a:srgbClr val="F8F9FA"/>
                </a:solidFill>
                <a:latin typeface="Bebas Neue"/>
                <a:ea typeface="Bebas Neue"/>
                <a:cs typeface="Bebas Neue"/>
                <a:sym typeface="Bebas Neue"/>
              </a:rPr>
              <a:t>MEDIA </a:t>
            </a:r>
            <a:r>
              <a:rPr lang="en-GB" sz="4800">
                <a:solidFill>
                  <a:srgbClr val="6A9913"/>
                </a:solidFill>
                <a:latin typeface="Bebas Neue"/>
                <a:ea typeface="Bebas Neue"/>
                <a:cs typeface="Bebas Neue"/>
                <a:sym typeface="Bebas Neue"/>
              </a:rPr>
              <a:t>STATEMENTS</a:t>
            </a:r>
            <a:endParaRPr sz="4800">
              <a:solidFill>
                <a:srgbClr val="6A9913"/>
              </a:solidFill>
              <a:latin typeface="Bebas Neue"/>
              <a:ea typeface="Bebas Neue"/>
              <a:cs typeface="Bebas Neue"/>
              <a:sym typeface="Bebas Neue"/>
            </a:endParaRPr>
          </a:p>
        </p:txBody>
      </p:sp>
      <p:pic>
        <p:nvPicPr>
          <p:cNvPr id="161" name="Google Shape;161;g185ea03a3e8_1_30"/>
          <p:cNvPicPr preferRelativeResize="0"/>
          <p:nvPr/>
        </p:nvPicPr>
        <p:blipFill rotWithShape="1">
          <a:blip r:embed="rId3">
            <a:alphaModFix/>
          </a:blip>
          <a:srcRect b="0" l="0" r="0" t="0"/>
          <a:stretch/>
        </p:blipFill>
        <p:spPr>
          <a:xfrm>
            <a:off x="7265975" y="364400"/>
            <a:ext cx="1047951" cy="924624"/>
          </a:xfrm>
          <a:prstGeom prst="rect">
            <a:avLst/>
          </a:prstGeom>
          <a:noFill/>
          <a:ln cap="flat" cmpd="sng" w="9525">
            <a:solidFill>
              <a:schemeClr val="dk2"/>
            </a:solidFill>
            <a:prstDash val="solid"/>
            <a:round/>
            <a:headEnd len="sm" w="sm" type="none"/>
            <a:tailEnd len="sm" w="sm" type="none"/>
          </a:ln>
        </p:spPr>
      </p:pic>
      <p:sp>
        <p:nvSpPr>
          <p:cNvPr id="162" name="Google Shape;162;g185ea03a3e8_1_30"/>
          <p:cNvSpPr txBox="1"/>
          <p:nvPr/>
        </p:nvSpPr>
        <p:spPr>
          <a:xfrm>
            <a:off x="1171750" y="1476500"/>
            <a:ext cx="31221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100" u="sng">
                <a:solidFill>
                  <a:schemeClr val="hlink"/>
                </a:solidFill>
                <a:latin typeface="Nunito"/>
                <a:ea typeface="Nunito"/>
                <a:cs typeface="Nunito"/>
                <a:sym typeface="Nunito"/>
                <a:hlinkClick r:id="rId4"/>
              </a:rPr>
              <a:t>PRESS RELEASE:</a:t>
            </a:r>
            <a:endParaRPr/>
          </a:p>
          <a:p>
            <a:pPr indent="0" lvl="0" marL="0" rtl="0" algn="l">
              <a:spcBef>
                <a:spcPts val="0"/>
              </a:spcBef>
              <a:spcAft>
                <a:spcPts val="0"/>
              </a:spcAft>
              <a:buNone/>
            </a:pPr>
            <a:r>
              <a:rPr lang="en-GB" sz="2100" u="sng">
                <a:solidFill>
                  <a:schemeClr val="hlink"/>
                </a:solidFill>
                <a:latin typeface="Nunito"/>
                <a:ea typeface="Nunito"/>
                <a:cs typeface="Nunito"/>
                <a:sym typeface="Nunito"/>
                <a:hlinkClick r:id="rId5"/>
              </a:rPr>
              <a:t>Foxes Guard the Net Zero Henhouse</a:t>
            </a:r>
            <a:endParaRPr sz="2100">
              <a:solidFill>
                <a:srgbClr val="F8F9FA"/>
              </a:solidFill>
              <a:latin typeface="Nunito"/>
              <a:ea typeface="Nunito"/>
              <a:cs typeface="Nunito"/>
              <a:sym typeface="Nunito"/>
            </a:endParaRPr>
          </a:p>
          <a:p>
            <a:pPr indent="0" lvl="0" marL="0" rtl="0" algn="l">
              <a:spcBef>
                <a:spcPts val="0"/>
              </a:spcBef>
              <a:spcAft>
                <a:spcPts val="0"/>
              </a:spcAft>
              <a:buNone/>
            </a:pPr>
            <a:r>
              <a:t/>
            </a:r>
            <a:endParaRPr sz="2100">
              <a:solidFill>
                <a:srgbClr val="F8F9FA"/>
              </a:solidFill>
              <a:latin typeface="Nunito"/>
              <a:ea typeface="Nunito"/>
              <a:cs typeface="Nunito"/>
              <a:sym typeface="Nunito"/>
            </a:endParaRPr>
          </a:p>
        </p:txBody>
      </p:sp>
      <p:pic>
        <p:nvPicPr>
          <p:cNvPr id="163" name="Google Shape;163;g185ea03a3e8_1_30"/>
          <p:cNvPicPr preferRelativeResize="0"/>
          <p:nvPr/>
        </p:nvPicPr>
        <p:blipFill>
          <a:blip r:embed="rId6">
            <a:alphaModFix/>
          </a:blip>
          <a:stretch>
            <a:fillRect/>
          </a:stretch>
        </p:blipFill>
        <p:spPr>
          <a:xfrm>
            <a:off x="4761972" y="1617747"/>
            <a:ext cx="2975425" cy="2975450"/>
          </a:xfrm>
          <a:prstGeom prst="rect">
            <a:avLst/>
          </a:prstGeom>
          <a:noFill/>
          <a:ln cap="flat" cmpd="sng" w="9525">
            <a:solidFill>
              <a:schemeClr val="dk2"/>
            </a:solidFill>
            <a:prstDash val="solid"/>
            <a:round/>
            <a:headEnd len="sm" w="sm" type="none"/>
            <a:tailEnd len="sm" w="sm" type="none"/>
          </a:ln>
        </p:spPr>
      </p:pic>
      <p:sp>
        <p:nvSpPr>
          <p:cNvPr id="164" name="Google Shape;164;g185ea03a3e8_1_30"/>
          <p:cNvSpPr txBox="1"/>
          <p:nvPr/>
        </p:nvSpPr>
        <p:spPr>
          <a:xfrm>
            <a:off x="1171750" y="2676250"/>
            <a:ext cx="3122100" cy="210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50">
                <a:solidFill>
                  <a:schemeClr val="dk1"/>
                </a:solidFill>
                <a:highlight>
                  <a:srgbClr val="FFFFFF"/>
                </a:highlight>
              </a:rPr>
              <a:t>Coraina de la Plaza (GFC): “For three decades the world’s largest polluters have treated the UNFCCC like a trade show. Corporate sponsors for policy talks. Hundreds of industry lobbyists working the halls. Endless hoopla for non-binding, ineffectual corporate initiatives. Enough is enough, the corporate capture of this space must end and big polluters cannot have a say in the UNFCCC anymore”.</a:t>
            </a:r>
            <a:endParaRPr sz="1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185ea03a3e8_1_38"/>
          <p:cNvSpPr/>
          <p:nvPr/>
        </p:nvSpPr>
        <p:spPr>
          <a:xfrm>
            <a:off x="0" y="-13558"/>
            <a:ext cx="9144000" cy="5157000"/>
          </a:xfrm>
          <a:prstGeom prst="rect">
            <a:avLst/>
          </a:prstGeom>
          <a:solidFill>
            <a:srgbClr val="21252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g185ea03a3e8_1_38"/>
          <p:cNvSpPr txBox="1"/>
          <p:nvPr>
            <p:ph type="title"/>
          </p:nvPr>
        </p:nvSpPr>
        <p:spPr>
          <a:xfrm>
            <a:off x="1171750" y="364388"/>
            <a:ext cx="6951300" cy="1041600"/>
          </a:xfrm>
          <a:prstGeom prst="rect">
            <a:avLst/>
          </a:prstGeom>
          <a:noFill/>
          <a:ln>
            <a:noFill/>
          </a:ln>
        </p:spPr>
        <p:txBody>
          <a:bodyPr anchorCtr="0" anchor="t" bIns="91425" lIns="91425" spcFirstLastPara="1" rIns="91425" wrap="square" tIns="91425">
            <a:noAutofit/>
          </a:bodyPr>
          <a:lstStyle/>
          <a:p>
            <a:pPr indent="0" lvl="0" marL="0" rtl="0" algn="l">
              <a:lnSpc>
                <a:spcPct val="70000"/>
              </a:lnSpc>
              <a:spcBef>
                <a:spcPts val="0"/>
              </a:spcBef>
              <a:spcAft>
                <a:spcPts val="0"/>
              </a:spcAft>
              <a:buSzPts val="990"/>
              <a:buNone/>
            </a:pPr>
            <a:r>
              <a:rPr lang="en-GB" sz="4800">
                <a:solidFill>
                  <a:srgbClr val="F8F9FA"/>
                </a:solidFill>
                <a:latin typeface="Bebas Neue"/>
                <a:ea typeface="Bebas Neue"/>
                <a:cs typeface="Bebas Neue"/>
                <a:sym typeface="Bebas Neue"/>
              </a:rPr>
              <a:t>MEDIA </a:t>
            </a:r>
            <a:r>
              <a:rPr lang="en-GB" sz="4800">
                <a:solidFill>
                  <a:srgbClr val="6A9913"/>
                </a:solidFill>
                <a:latin typeface="Bebas Neue"/>
                <a:ea typeface="Bebas Neue"/>
                <a:cs typeface="Bebas Neue"/>
                <a:sym typeface="Bebas Neue"/>
              </a:rPr>
              <a:t>STATEMENTS</a:t>
            </a:r>
            <a:endParaRPr sz="4800">
              <a:solidFill>
                <a:srgbClr val="6A9913"/>
              </a:solidFill>
              <a:latin typeface="Bebas Neue"/>
              <a:ea typeface="Bebas Neue"/>
              <a:cs typeface="Bebas Neue"/>
              <a:sym typeface="Bebas Neue"/>
            </a:endParaRPr>
          </a:p>
        </p:txBody>
      </p:sp>
      <p:pic>
        <p:nvPicPr>
          <p:cNvPr id="171" name="Google Shape;171;g185ea03a3e8_1_38"/>
          <p:cNvPicPr preferRelativeResize="0"/>
          <p:nvPr/>
        </p:nvPicPr>
        <p:blipFill rotWithShape="1">
          <a:blip r:embed="rId3">
            <a:alphaModFix/>
          </a:blip>
          <a:srcRect b="0" l="0" r="0" t="0"/>
          <a:stretch/>
        </p:blipFill>
        <p:spPr>
          <a:xfrm>
            <a:off x="7265975" y="364400"/>
            <a:ext cx="1047951" cy="924624"/>
          </a:xfrm>
          <a:prstGeom prst="rect">
            <a:avLst/>
          </a:prstGeom>
          <a:noFill/>
          <a:ln cap="flat" cmpd="sng" w="9525">
            <a:solidFill>
              <a:schemeClr val="dk2"/>
            </a:solidFill>
            <a:prstDash val="solid"/>
            <a:round/>
            <a:headEnd len="sm" w="sm" type="none"/>
            <a:tailEnd len="sm" w="sm" type="none"/>
          </a:ln>
        </p:spPr>
      </p:pic>
      <p:sp>
        <p:nvSpPr>
          <p:cNvPr id="172" name="Google Shape;172;g185ea03a3e8_1_38"/>
          <p:cNvSpPr txBox="1"/>
          <p:nvPr/>
        </p:nvSpPr>
        <p:spPr>
          <a:xfrm>
            <a:off x="1171750" y="1476500"/>
            <a:ext cx="3703800" cy="180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100" u="sng">
                <a:solidFill>
                  <a:schemeClr val="hlink"/>
                </a:solidFill>
                <a:latin typeface="Nunito"/>
                <a:ea typeface="Nunito"/>
                <a:cs typeface="Nunito"/>
                <a:sym typeface="Nunito"/>
                <a:hlinkClick r:id="rId4"/>
              </a:rPr>
              <a:t>PRESS RELEASE:</a:t>
            </a:r>
            <a:endParaRPr/>
          </a:p>
          <a:p>
            <a:pPr indent="0" lvl="0" marL="0" rtl="0" algn="l">
              <a:spcBef>
                <a:spcPts val="0"/>
              </a:spcBef>
              <a:spcAft>
                <a:spcPts val="0"/>
              </a:spcAft>
              <a:buNone/>
            </a:pPr>
            <a:r>
              <a:rPr lang="en-GB" sz="2100" u="sng">
                <a:solidFill>
                  <a:schemeClr val="hlink"/>
                </a:solidFill>
                <a:latin typeface="Nunito"/>
                <a:ea typeface="Nunito"/>
                <a:cs typeface="Nunito"/>
                <a:sym typeface="Nunito"/>
                <a:hlinkClick r:id="rId5"/>
              </a:rPr>
              <a:t>‘No room for offsets’ confirmed by ‘Land Gap’ report</a:t>
            </a:r>
            <a:endParaRPr sz="2100">
              <a:solidFill>
                <a:srgbClr val="F8F9FA"/>
              </a:solidFill>
              <a:latin typeface="Nunito"/>
              <a:ea typeface="Nunito"/>
              <a:cs typeface="Nunito"/>
              <a:sym typeface="Nunito"/>
            </a:endParaRPr>
          </a:p>
          <a:p>
            <a:pPr indent="0" lvl="0" marL="0" rtl="0" algn="l">
              <a:spcBef>
                <a:spcPts val="0"/>
              </a:spcBef>
              <a:spcAft>
                <a:spcPts val="0"/>
              </a:spcAft>
              <a:buNone/>
            </a:pPr>
            <a:r>
              <a:t/>
            </a:r>
            <a:endParaRPr sz="2100">
              <a:solidFill>
                <a:srgbClr val="F8F9FA"/>
              </a:solidFill>
              <a:latin typeface="Nunito"/>
              <a:ea typeface="Nunito"/>
              <a:cs typeface="Nunito"/>
              <a:sym typeface="Nunito"/>
            </a:endParaRPr>
          </a:p>
        </p:txBody>
      </p:sp>
      <p:sp>
        <p:nvSpPr>
          <p:cNvPr id="173" name="Google Shape;173;g185ea03a3e8_1_38"/>
          <p:cNvSpPr txBox="1"/>
          <p:nvPr/>
        </p:nvSpPr>
        <p:spPr>
          <a:xfrm>
            <a:off x="4875700" y="1717575"/>
            <a:ext cx="3302400" cy="2736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GB" sz="1200" u="sng">
                <a:solidFill>
                  <a:schemeClr val="dk1"/>
                </a:solidFill>
                <a:highlight>
                  <a:srgbClr val="FFFFFF"/>
                </a:highlight>
              </a:rPr>
              <a:t>Souparna Lahiri (GFC): </a:t>
            </a:r>
            <a:r>
              <a:rPr lang="en-GB" sz="1200">
                <a:solidFill>
                  <a:schemeClr val="dk1"/>
                </a:solidFill>
                <a:highlight>
                  <a:srgbClr val="FFFFFF"/>
                </a:highlight>
              </a:rPr>
              <a:t>“It was clear from the Bonn meetings in June that the Article 6.8 and the non-market approach to joint adaptation and mitigation is ready for operationalization at COP27. That should be in the agenda of the SBSTA Chair and the COP Presidency. Operationalisation of Article 6.8 will realise the demand of the Indigenous Peoples and frontline communities for direct access to climate finance and facilitate real climate solutions to real zero.”</a:t>
            </a:r>
            <a:endParaRPr sz="1200">
              <a:solidFill>
                <a:schemeClr val="dk1"/>
              </a:solidFill>
              <a:highlight>
                <a:srgbClr val="FFFFFF"/>
              </a:highlight>
            </a:endParaRPr>
          </a:p>
          <a:p>
            <a:pPr indent="0" lvl="0" marL="0" rtl="0" algn="l">
              <a:spcBef>
                <a:spcPts val="0"/>
              </a:spcBef>
              <a:spcAft>
                <a:spcPts val="0"/>
              </a:spcAft>
              <a:buNone/>
            </a:pPr>
            <a:r>
              <a:t/>
            </a:r>
            <a:endParaRPr/>
          </a:p>
        </p:txBody>
      </p:sp>
      <p:pic>
        <p:nvPicPr>
          <p:cNvPr id="174" name="Google Shape;174;g185ea03a3e8_1_38"/>
          <p:cNvPicPr preferRelativeResize="0"/>
          <p:nvPr/>
        </p:nvPicPr>
        <p:blipFill>
          <a:blip r:embed="rId6">
            <a:alphaModFix/>
          </a:blip>
          <a:stretch>
            <a:fillRect/>
          </a:stretch>
        </p:blipFill>
        <p:spPr>
          <a:xfrm>
            <a:off x="1297150" y="3154675"/>
            <a:ext cx="2658297" cy="92462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8"/>
          <p:cNvSpPr/>
          <p:nvPr/>
        </p:nvSpPr>
        <p:spPr>
          <a:xfrm>
            <a:off x="0" y="-13558"/>
            <a:ext cx="9144000" cy="5157058"/>
          </a:xfrm>
          <a:prstGeom prst="rect">
            <a:avLst/>
          </a:prstGeom>
          <a:solidFill>
            <a:srgbClr val="21252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8"/>
          <p:cNvSpPr txBox="1"/>
          <p:nvPr>
            <p:ph type="title"/>
          </p:nvPr>
        </p:nvSpPr>
        <p:spPr>
          <a:xfrm>
            <a:off x="1096350" y="1637700"/>
            <a:ext cx="6951300" cy="1041600"/>
          </a:xfrm>
          <a:prstGeom prst="rect">
            <a:avLst/>
          </a:prstGeom>
          <a:noFill/>
          <a:ln>
            <a:noFill/>
          </a:ln>
        </p:spPr>
        <p:txBody>
          <a:bodyPr anchorCtr="0" anchor="t" bIns="91425" lIns="91425" spcFirstLastPara="1" rIns="91425" wrap="square" tIns="91425">
            <a:noAutofit/>
          </a:bodyPr>
          <a:lstStyle/>
          <a:p>
            <a:pPr indent="0" lvl="0" marL="0" rtl="0" algn="ctr">
              <a:lnSpc>
                <a:spcPct val="70000"/>
              </a:lnSpc>
              <a:spcBef>
                <a:spcPts val="0"/>
              </a:spcBef>
              <a:spcAft>
                <a:spcPts val="0"/>
              </a:spcAft>
              <a:buSzPts val="990"/>
              <a:buNone/>
            </a:pPr>
            <a:r>
              <a:rPr lang="en-GB" sz="4800">
                <a:solidFill>
                  <a:srgbClr val="B6D7A8"/>
                </a:solidFill>
                <a:latin typeface="Bebas Neue"/>
                <a:ea typeface="Bebas Neue"/>
                <a:cs typeface="Bebas Neue"/>
                <a:sym typeface="Bebas Neue"/>
              </a:rPr>
              <a:t>#OurNatureIsNotYourSolution</a:t>
            </a:r>
            <a:endParaRPr sz="4800">
              <a:solidFill>
                <a:srgbClr val="B6D7A8"/>
              </a:solidFill>
              <a:latin typeface="Bebas Neue"/>
              <a:ea typeface="Bebas Neue"/>
              <a:cs typeface="Bebas Neue"/>
              <a:sym typeface="Bebas Neue"/>
            </a:endParaRPr>
          </a:p>
          <a:p>
            <a:pPr indent="0" lvl="0" marL="0" rtl="0" algn="ctr">
              <a:lnSpc>
                <a:spcPct val="100000"/>
              </a:lnSpc>
              <a:spcBef>
                <a:spcPts val="0"/>
              </a:spcBef>
              <a:spcAft>
                <a:spcPts val="0"/>
              </a:spcAft>
              <a:buClr>
                <a:schemeClr val="dk1"/>
              </a:buClr>
              <a:buSzPts val="1100"/>
              <a:buFont typeface="Arial"/>
              <a:buNone/>
            </a:pPr>
            <a:r>
              <a:rPr lang="en-GB" sz="4800">
                <a:solidFill>
                  <a:srgbClr val="93C47D"/>
                </a:solidFill>
                <a:latin typeface="Bebas Neue"/>
                <a:ea typeface="Bebas Neue"/>
                <a:cs typeface="Bebas Neue"/>
                <a:sym typeface="Bebas Neue"/>
              </a:rPr>
              <a:t>#DecolonizeClimateSolutions</a:t>
            </a:r>
            <a:endParaRPr sz="4800">
              <a:solidFill>
                <a:srgbClr val="93C47D"/>
              </a:solidFill>
              <a:latin typeface="Bebas Neue"/>
              <a:ea typeface="Bebas Neue"/>
              <a:cs typeface="Bebas Neue"/>
              <a:sym typeface="Bebas Neue"/>
            </a:endParaRPr>
          </a:p>
          <a:p>
            <a:pPr indent="0" lvl="0" marL="0" rtl="0" algn="ctr">
              <a:lnSpc>
                <a:spcPct val="100000"/>
              </a:lnSpc>
              <a:spcBef>
                <a:spcPts val="0"/>
              </a:spcBef>
              <a:spcAft>
                <a:spcPts val="0"/>
              </a:spcAft>
              <a:buClr>
                <a:schemeClr val="dk1"/>
              </a:buClr>
              <a:buSzPts val="1100"/>
              <a:buFont typeface="Arial"/>
              <a:buNone/>
            </a:pPr>
            <a:r>
              <a:rPr lang="en-GB" sz="4800">
                <a:solidFill>
                  <a:srgbClr val="6AA84F"/>
                </a:solidFill>
                <a:latin typeface="Bebas Neue"/>
                <a:ea typeface="Bebas Neue"/>
                <a:cs typeface="Bebas Neue"/>
                <a:sym typeface="Bebas Neue"/>
              </a:rPr>
              <a:t>#STOPFINANCINGFACTORYFARMING</a:t>
            </a:r>
            <a:endParaRPr sz="4800">
              <a:solidFill>
                <a:srgbClr val="6AA84F"/>
              </a:solidFill>
              <a:latin typeface="Bebas Neue"/>
              <a:ea typeface="Bebas Neue"/>
              <a:cs typeface="Bebas Neue"/>
              <a:sym typeface="Bebas Neue"/>
            </a:endParaRPr>
          </a:p>
          <a:p>
            <a:pPr indent="0" lvl="0" marL="0" rtl="0" algn="ctr">
              <a:lnSpc>
                <a:spcPct val="70000"/>
              </a:lnSpc>
              <a:spcBef>
                <a:spcPts val="0"/>
              </a:spcBef>
              <a:spcAft>
                <a:spcPts val="0"/>
              </a:spcAft>
              <a:buSzPts val="990"/>
              <a:buNone/>
            </a:pPr>
            <a:r>
              <a:t/>
            </a:r>
            <a:endParaRPr sz="4800">
              <a:solidFill>
                <a:srgbClr val="F8F9FA"/>
              </a:solidFill>
              <a:latin typeface="Bebas Neue"/>
              <a:ea typeface="Bebas Neue"/>
              <a:cs typeface="Bebas Neue"/>
              <a:sym typeface="Bebas Neue"/>
            </a:endParaRPr>
          </a:p>
        </p:txBody>
      </p:sp>
      <p:sp>
        <p:nvSpPr>
          <p:cNvPr id="181" name="Google Shape;181;p8"/>
          <p:cNvSpPr txBox="1"/>
          <p:nvPr/>
        </p:nvSpPr>
        <p:spPr>
          <a:xfrm>
            <a:off x="5381550" y="3573825"/>
            <a:ext cx="3475800" cy="163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BDC1C6"/>
              </a:solidFill>
              <a:highlight>
                <a:srgbClr val="202124"/>
              </a:highlight>
              <a:latin typeface="Nunito"/>
              <a:ea typeface="Nunito"/>
              <a:cs typeface="Nunito"/>
              <a:sym typeface="Nuni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BDC1C6"/>
              </a:solidFill>
              <a:highlight>
                <a:srgbClr val="202124"/>
              </a:highlight>
              <a:latin typeface="Nunito"/>
              <a:ea typeface="Nunito"/>
              <a:cs typeface="Nunito"/>
              <a:sym typeface="Nunito"/>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BDC1C6"/>
                </a:solidFill>
                <a:highlight>
                  <a:srgbClr val="202124"/>
                </a:highlight>
                <a:latin typeface="Nunito"/>
                <a:ea typeface="Nunito"/>
                <a:cs typeface="Nunito"/>
                <a:sym typeface="Nunito"/>
              </a:rPr>
              <a:t>🌐 </a:t>
            </a:r>
            <a:r>
              <a:rPr b="0" i="0" lang="en-GB" sz="1400" u="sng" cap="none" strike="noStrike">
                <a:solidFill>
                  <a:schemeClr val="hlink"/>
                </a:solidFill>
                <a:latin typeface="Nunito"/>
                <a:ea typeface="Nunito"/>
                <a:cs typeface="Nunito"/>
                <a:sym typeface="Nunito"/>
                <a:hlinkClick r:id="rId3"/>
              </a:rPr>
              <a:t>https://globalforestcoalition.org</a:t>
            </a:r>
            <a:endParaRPr b="0" i="0" sz="1400" u="none" cap="none" strike="noStrike">
              <a:solidFill>
                <a:srgbClr val="F8F9FA"/>
              </a:solidFill>
              <a:latin typeface="Nunito"/>
              <a:ea typeface="Nunito"/>
              <a:cs typeface="Nunito"/>
              <a:sym typeface="Nunito"/>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rgbClr val="A2C4C9"/>
                </a:solidFill>
                <a:latin typeface="Nunito"/>
                <a:ea typeface="Nunito"/>
                <a:cs typeface="Nunito"/>
                <a:sym typeface="Nunito"/>
              </a:rPr>
              <a:t>Facebook </a:t>
            </a:r>
            <a:r>
              <a:rPr b="0" i="0" lang="en-GB" sz="1400" u="sng" cap="none" strike="noStrike">
                <a:solidFill>
                  <a:schemeClr val="hlink"/>
                </a:solidFill>
                <a:latin typeface="Nunito"/>
                <a:ea typeface="Nunito"/>
                <a:cs typeface="Nunito"/>
                <a:sym typeface="Nunito"/>
                <a:hlinkClick r:id="rId4"/>
              </a:rPr>
              <a:t>@globalforestcoalition</a:t>
            </a:r>
            <a:endParaRPr b="0" i="0" sz="1400" u="none" cap="none" strike="noStrike">
              <a:solidFill>
                <a:srgbClr val="F8F9FA"/>
              </a:solidFill>
              <a:latin typeface="Nunito"/>
              <a:ea typeface="Nunito"/>
              <a:cs typeface="Nunito"/>
              <a:sym typeface="Nuni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A2C4C9"/>
                </a:solidFill>
                <a:latin typeface="Nunito"/>
                <a:ea typeface="Nunito"/>
                <a:cs typeface="Nunito"/>
                <a:sym typeface="Nunito"/>
              </a:rPr>
              <a:t>Twitter </a:t>
            </a:r>
            <a:r>
              <a:rPr b="0" i="0" lang="en-GB" sz="1400" u="sng" cap="none" strike="noStrike">
                <a:solidFill>
                  <a:schemeClr val="hlink"/>
                </a:solidFill>
                <a:latin typeface="Nunito"/>
                <a:ea typeface="Nunito"/>
                <a:cs typeface="Nunito"/>
                <a:sym typeface="Nunito"/>
                <a:hlinkClick r:id="rId5"/>
              </a:rPr>
              <a:t>@GFC_forests</a:t>
            </a:r>
            <a:endParaRPr b="0" i="0" sz="1400" u="none" cap="none" strike="noStrike">
              <a:solidFill>
                <a:srgbClr val="F8F9FA"/>
              </a:solidFill>
              <a:latin typeface="Nunito"/>
              <a:ea typeface="Nunito"/>
              <a:cs typeface="Nunito"/>
              <a:sym typeface="Nunito"/>
            </a:endParaRPr>
          </a:p>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rgbClr val="A2C4C9"/>
                </a:solidFill>
                <a:latin typeface="Nunito"/>
                <a:ea typeface="Nunito"/>
                <a:cs typeface="Nunito"/>
                <a:sym typeface="Nunito"/>
              </a:rPr>
              <a:t>Instagram</a:t>
            </a:r>
            <a:r>
              <a:rPr b="0" i="0" lang="en-GB" sz="1400" u="none" cap="none" strike="noStrike">
                <a:solidFill>
                  <a:srgbClr val="F8F9FA"/>
                </a:solidFill>
                <a:latin typeface="Nunito"/>
                <a:ea typeface="Nunito"/>
                <a:cs typeface="Nunito"/>
                <a:sym typeface="Nunito"/>
              </a:rPr>
              <a:t> </a:t>
            </a:r>
            <a:r>
              <a:rPr b="0" i="0" lang="en-GB" sz="1400" u="sng" cap="none" strike="noStrike">
                <a:solidFill>
                  <a:schemeClr val="hlink"/>
                </a:solidFill>
                <a:latin typeface="Nunito"/>
                <a:ea typeface="Nunito"/>
                <a:cs typeface="Nunito"/>
                <a:sym typeface="Nunito"/>
                <a:hlinkClick r:id="rId6"/>
              </a:rPr>
              <a:t>@global.forest</a:t>
            </a:r>
            <a:endParaRPr b="0" i="0" sz="1400" u="none" cap="none" strike="noStrike">
              <a:solidFill>
                <a:srgbClr val="F8F9FA"/>
              </a:solidFill>
              <a:latin typeface="Nunito"/>
              <a:ea typeface="Nunito"/>
              <a:cs typeface="Nunito"/>
              <a:sym typeface="Nuni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8F9FA"/>
              </a:solidFill>
              <a:latin typeface="Nunito"/>
              <a:ea typeface="Nunito"/>
              <a:cs typeface="Nunito"/>
              <a:sym typeface="Nunito"/>
            </a:endParaRPr>
          </a:p>
        </p:txBody>
      </p:sp>
      <p:pic>
        <p:nvPicPr>
          <p:cNvPr id="182" name="Google Shape;182;p8"/>
          <p:cNvPicPr preferRelativeResize="0"/>
          <p:nvPr/>
        </p:nvPicPr>
        <p:blipFill rotWithShape="1">
          <a:blip r:embed="rId7">
            <a:alphaModFix/>
          </a:blip>
          <a:srcRect b="0" l="0" r="0" t="0"/>
          <a:stretch/>
        </p:blipFill>
        <p:spPr>
          <a:xfrm>
            <a:off x="7265975" y="364400"/>
            <a:ext cx="1047951" cy="924624"/>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2"/>
          <p:cNvSpPr/>
          <p:nvPr/>
        </p:nvSpPr>
        <p:spPr>
          <a:xfrm>
            <a:off x="0" y="-13552"/>
            <a:ext cx="9144000" cy="1275000"/>
          </a:xfrm>
          <a:prstGeom prst="rect">
            <a:avLst/>
          </a:prstGeom>
          <a:solidFill>
            <a:srgbClr val="21252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2"/>
          <p:cNvSpPr txBox="1"/>
          <p:nvPr>
            <p:ph type="title"/>
          </p:nvPr>
        </p:nvSpPr>
        <p:spPr>
          <a:xfrm>
            <a:off x="546025" y="376750"/>
            <a:ext cx="4408500" cy="1419600"/>
          </a:xfrm>
          <a:prstGeom prst="rect">
            <a:avLst/>
          </a:prstGeom>
          <a:noFill/>
          <a:ln>
            <a:noFill/>
          </a:ln>
        </p:spPr>
        <p:txBody>
          <a:bodyPr anchorCtr="0" anchor="t" bIns="91425" lIns="91425" spcFirstLastPara="1" rIns="91425" wrap="square" tIns="91425">
            <a:noAutofit/>
          </a:bodyPr>
          <a:lstStyle/>
          <a:p>
            <a:pPr indent="0" lvl="0" marL="0" rtl="0" algn="l">
              <a:lnSpc>
                <a:spcPct val="70000"/>
              </a:lnSpc>
              <a:spcBef>
                <a:spcPts val="0"/>
              </a:spcBef>
              <a:spcAft>
                <a:spcPts val="0"/>
              </a:spcAft>
              <a:buSzPts val="990"/>
              <a:buNone/>
            </a:pPr>
            <a:r>
              <a:rPr lang="en-GB" sz="4800">
                <a:solidFill>
                  <a:srgbClr val="6A9913"/>
                </a:solidFill>
                <a:latin typeface="Bebas Neue"/>
                <a:ea typeface="Bebas Neue"/>
                <a:cs typeface="Bebas Neue"/>
                <a:sym typeface="Bebas Neue"/>
              </a:rPr>
              <a:t>Topline </a:t>
            </a:r>
            <a:r>
              <a:rPr lang="en-GB" sz="4800">
                <a:solidFill>
                  <a:srgbClr val="F8F9FA"/>
                </a:solidFill>
                <a:latin typeface="Bebas Neue"/>
                <a:ea typeface="Bebas Neue"/>
                <a:cs typeface="Bebas Neue"/>
                <a:sym typeface="Bebas Neue"/>
              </a:rPr>
              <a:t>messages</a:t>
            </a:r>
            <a:endParaRPr sz="4800">
              <a:solidFill>
                <a:srgbClr val="F8F9FA"/>
              </a:solidFill>
              <a:latin typeface="Bebas Neue"/>
              <a:ea typeface="Bebas Neue"/>
              <a:cs typeface="Bebas Neue"/>
              <a:sym typeface="Bebas Neue"/>
            </a:endParaRPr>
          </a:p>
        </p:txBody>
      </p:sp>
      <p:sp>
        <p:nvSpPr>
          <p:cNvPr id="65" name="Google Shape;65;p2"/>
          <p:cNvSpPr txBox="1"/>
          <p:nvPr/>
        </p:nvSpPr>
        <p:spPr>
          <a:xfrm>
            <a:off x="465550" y="1387475"/>
            <a:ext cx="8067900" cy="2578800"/>
          </a:xfrm>
          <a:prstGeom prst="rect">
            <a:avLst/>
          </a:prstGeom>
          <a:noFill/>
          <a:ln>
            <a:noFill/>
          </a:ln>
        </p:spPr>
        <p:txBody>
          <a:bodyPr anchorCtr="0" anchor="t" bIns="91425" lIns="91425" spcFirstLastPara="1" rIns="91425" wrap="square" tIns="91425">
            <a:noAutofit/>
          </a:bodyPr>
          <a:lstStyle/>
          <a:p>
            <a:pPr indent="-306387" lvl="0" marL="457200" marR="0" rtl="0" algn="l">
              <a:lnSpc>
                <a:spcPct val="105000"/>
              </a:lnSpc>
              <a:spcBef>
                <a:spcPts val="0"/>
              </a:spcBef>
              <a:spcAft>
                <a:spcPts val="0"/>
              </a:spcAft>
              <a:buClr>
                <a:schemeClr val="dk2"/>
              </a:buClr>
              <a:buSzPts val="1225"/>
              <a:buFont typeface="Arial"/>
              <a:buChar char="•"/>
            </a:pPr>
            <a:r>
              <a:rPr b="0" i="0" lang="en-GB" sz="1350" u="none" cap="none" strike="noStrike">
                <a:solidFill>
                  <a:schemeClr val="dk1"/>
                </a:solidFill>
                <a:latin typeface="Nunito"/>
                <a:ea typeface="Nunito"/>
                <a:cs typeface="Nunito"/>
                <a:sym typeface="Nunito"/>
              </a:rPr>
              <a:t>We</a:t>
            </a:r>
            <a:r>
              <a:rPr b="1" i="0" lang="en-GB" sz="1350" u="none" cap="none" strike="noStrike">
                <a:solidFill>
                  <a:schemeClr val="dk1"/>
                </a:solidFill>
                <a:latin typeface="Nunito"/>
                <a:ea typeface="Nunito"/>
                <a:cs typeface="Nunito"/>
                <a:sym typeface="Nunito"/>
              </a:rPr>
              <a:t> demand an end to false forest-related climate change solutions</a:t>
            </a:r>
            <a:r>
              <a:rPr b="0" i="0" lang="en-GB" sz="1350" u="none" cap="none" strike="noStrike">
                <a:solidFill>
                  <a:schemeClr val="dk1"/>
                </a:solidFill>
                <a:latin typeface="Nunito"/>
                <a:ea typeface="Nunito"/>
                <a:cs typeface="Nunito"/>
                <a:sym typeface="Nunito"/>
              </a:rPr>
              <a:t> - including </a:t>
            </a:r>
            <a:r>
              <a:rPr lang="en-GB" sz="1350">
                <a:solidFill>
                  <a:schemeClr val="dk1"/>
                </a:solidFill>
                <a:latin typeface="Nunito"/>
                <a:ea typeface="Nunito"/>
                <a:cs typeface="Nunito"/>
                <a:sym typeface="Nunito"/>
              </a:rPr>
              <a:t>biofuels/biomass</a:t>
            </a:r>
            <a:r>
              <a:rPr b="0" i="0" lang="en-GB" sz="1350" u="none" cap="none" strike="noStrike">
                <a:solidFill>
                  <a:schemeClr val="dk1"/>
                </a:solidFill>
                <a:latin typeface="Nunito"/>
                <a:ea typeface="Nunito"/>
                <a:cs typeface="Nunito"/>
                <a:sym typeface="Nunito"/>
              </a:rPr>
              <a:t>, </a:t>
            </a:r>
            <a:r>
              <a:rPr lang="en-GB" sz="1350">
                <a:solidFill>
                  <a:schemeClr val="dk1"/>
                </a:solidFill>
                <a:latin typeface="Nunito"/>
                <a:ea typeface="Nunito"/>
                <a:cs typeface="Nunito"/>
                <a:sym typeface="Nunito"/>
              </a:rPr>
              <a:t>commerci</a:t>
            </a:r>
            <a:r>
              <a:rPr b="0" i="0" lang="en-GB" sz="1350" u="none" cap="none" strike="noStrike">
                <a:solidFill>
                  <a:schemeClr val="dk1"/>
                </a:solidFill>
                <a:latin typeface="Nunito"/>
                <a:ea typeface="Nunito"/>
                <a:cs typeface="Nunito"/>
                <a:sym typeface="Nunito"/>
                <a:extLst>
                  <a:ext uri="http://customooxmlschemas.google.com/">
                    <go:slidesCustomData xmlns:go="http://customooxmlschemas.google.com/" textRoundtripDataId="0"/>
                  </a:ext>
                </a:extLst>
              </a:rPr>
              <a:t>al</a:t>
            </a:r>
            <a:r>
              <a:rPr b="0" i="0" lang="en-GB" sz="1350" u="none" cap="none" strike="noStrike">
                <a:solidFill>
                  <a:schemeClr val="dk1"/>
                </a:solidFill>
                <a:latin typeface="Nunito"/>
                <a:ea typeface="Nunito"/>
                <a:cs typeface="Nunito"/>
                <a:sym typeface="Nunito"/>
              </a:rPr>
              <a:t> monocultu</a:t>
            </a:r>
            <a:r>
              <a:rPr lang="en-GB" sz="1350">
                <a:solidFill>
                  <a:schemeClr val="dk1"/>
                </a:solidFill>
                <a:latin typeface="Nunito"/>
                <a:ea typeface="Nunito"/>
                <a:cs typeface="Nunito"/>
                <a:sym typeface="Nunito"/>
              </a:rPr>
              <a:t>re </a:t>
            </a:r>
            <a:r>
              <a:rPr b="0" i="0" lang="en-GB" sz="1350" u="none" cap="none" strike="noStrike">
                <a:solidFill>
                  <a:schemeClr val="dk1"/>
                </a:solidFill>
                <a:latin typeface="Nunito"/>
                <a:ea typeface="Nunito"/>
                <a:cs typeface="Nunito"/>
                <a:sym typeface="Nunito"/>
              </a:rPr>
              <a:t>tree plantations, Carbon Capture and Storage in</a:t>
            </a:r>
            <a:r>
              <a:rPr lang="en-GB" sz="1350">
                <a:solidFill>
                  <a:schemeClr val="dk1"/>
                </a:solidFill>
                <a:latin typeface="Nunito"/>
                <a:ea typeface="Nunito"/>
                <a:cs typeface="Nunito"/>
                <a:sym typeface="Nunito"/>
              </a:rPr>
              <a:t> particular Bioenergy with Carbon Capture and Storage (BECCS)</a:t>
            </a:r>
            <a:r>
              <a:rPr b="0" i="0" lang="en-GB" sz="1350" u="none" cap="none" strike="noStrike">
                <a:solidFill>
                  <a:schemeClr val="dk1"/>
                </a:solidFill>
                <a:latin typeface="Nunito"/>
                <a:ea typeface="Nunito"/>
                <a:cs typeface="Nunito"/>
                <a:sym typeface="Nunito"/>
              </a:rPr>
              <a:t>, Genetic Engineering, REDD, biodiversity offsets,</a:t>
            </a:r>
            <a:r>
              <a:rPr lang="en-GB" sz="1350">
                <a:solidFill>
                  <a:schemeClr val="dk1"/>
                </a:solidFill>
                <a:latin typeface="Nunito"/>
                <a:ea typeface="Nunito"/>
                <a:cs typeface="Nunito"/>
                <a:sym typeface="Nunito"/>
              </a:rPr>
              <a:t> and </a:t>
            </a:r>
            <a:r>
              <a:rPr b="0" i="0" lang="en-GB" sz="1350" u="none" cap="none" strike="noStrike">
                <a:solidFill>
                  <a:schemeClr val="dk1"/>
                </a:solidFill>
                <a:latin typeface="Nunito"/>
                <a:ea typeface="Nunito"/>
                <a:cs typeface="Nunito"/>
                <a:sym typeface="Nunito"/>
              </a:rPr>
              <a:t>carbon </a:t>
            </a:r>
            <a:r>
              <a:rPr b="0" i="0" lang="en-GB" sz="1350" u="none" cap="none" strike="noStrike">
                <a:solidFill>
                  <a:schemeClr val="dk1"/>
                </a:solidFill>
                <a:latin typeface="Nunito"/>
                <a:ea typeface="Nunito"/>
                <a:cs typeface="Nunito"/>
                <a:sym typeface="Nunito"/>
                <a:extLst>
                  <a:ext uri="http://customooxmlschemas.google.com/">
                    <go:slidesCustomData xmlns:go="http://customooxmlschemas.google.com/" textRoundtripDataId="1"/>
                  </a:ext>
                </a:extLst>
              </a:rPr>
              <a:t>trading</a:t>
            </a:r>
            <a:r>
              <a:rPr lang="en-GB" sz="1350">
                <a:solidFill>
                  <a:schemeClr val="dk1"/>
                </a:solidFill>
                <a:latin typeface="Nunito"/>
                <a:ea typeface="Nunito"/>
                <a:cs typeface="Nunito"/>
                <a:sym typeface="Nunito"/>
              </a:rPr>
              <a:t>.</a:t>
            </a:r>
            <a:endParaRPr b="0" i="0" sz="1350" u="none" cap="none" strike="noStrike">
              <a:solidFill>
                <a:schemeClr val="dk1"/>
              </a:solidFill>
              <a:latin typeface="Nunito"/>
              <a:ea typeface="Nunito"/>
              <a:cs typeface="Nunito"/>
              <a:sym typeface="Nunito"/>
            </a:endParaRPr>
          </a:p>
          <a:p>
            <a:pPr indent="0" lvl="0" marL="0" marR="0" rtl="0" algn="l">
              <a:lnSpc>
                <a:spcPct val="105000"/>
              </a:lnSpc>
              <a:spcBef>
                <a:spcPts val="0"/>
              </a:spcBef>
              <a:spcAft>
                <a:spcPts val="0"/>
              </a:spcAft>
              <a:buClr>
                <a:srgbClr val="000000"/>
              </a:buClr>
              <a:buSzPts val="1250"/>
              <a:buFont typeface="Arial"/>
              <a:buNone/>
            </a:pPr>
            <a:r>
              <a:t/>
            </a:r>
            <a:endParaRPr b="0" i="0" sz="1350" u="none" cap="none" strike="noStrike">
              <a:solidFill>
                <a:schemeClr val="dk1"/>
              </a:solidFill>
              <a:latin typeface="Nunito"/>
              <a:ea typeface="Nunito"/>
              <a:cs typeface="Nunito"/>
              <a:sym typeface="Nunito"/>
            </a:endParaRPr>
          </a:p>
          <a:p>
            <a:pPr indent="-306387" lvl="0" marL="457200" marR="0" rtl="0" algn="l">
              <a:lnSpc>
                <a:spcPct val="105000"/>
              </a:lnSpc>
              <a:spcBef>
                <a:spcPts val="0"/>
              </a:spcBef>
              <a:spcAft>
                <a:spcPts val="0"/>
              </a:spcAft>
              <a:buClr>
                <a:schemeClr val="dk2"/>
              </a:buClr>
              <a:buSzPts val="1225"/>
              <a:buFont typeface="Arial"/>
              <a:buChar char="•"/>
            </a:pPr>
            <a:r>
              <a:rPr b="1" i="0" lang="en-GB" sz="1350" u="none" cap="none" strike="noStrike">
                <a:solidFill>
                  <a:schemeClr val="dk1"/>
                </a:solidFill>
                <a:latin typeface="Nunito"/>
                <a:ea typeface="Nunito"/>
                <a:cs typeface="Nunito"/>
                <a:sym typeface="Nunito"/>
              </a:rPr>
              <a:t>Frontline forest communities</a:t>
            </a:r>
            <a:r>
              <a:rPr b="0" i="0" lang="en-GB" sz="1350" u="none" cap="none" strike="noStrike">
                <a:solidFill>
                  <a:schemeClr val="dk1"/>
                </a:solidFill>
                <a:latin typeface="Nunito"/>
                <a:ea typeface="Nunito"/>
                <a:cs typeface="Nunito"/>
                <a:sym typeface="Nunito"/>
              </a:rPr>
              <a:t>—Indigenous Peoples, local communities, women, gender-diverse people, children, youth, farmers, and peasants—are fighting a battle to </a:t>
            </a:r>
            <a:r>
              <a:rPr b="1" i="0" lang="en-GB" sz="1350" u="none" cap="none" strike="noStrike">
                <a:solidFill>
                  <a:schemeClr val="dk1"/>
                </a:solidFill>
                <a:latin typeface="Nunito"/>
                <a:ea typeface="Nunito"/>
                <a:cs typeface="Nunito"/>
                <a:sym typeface="Nunito"/>
              </a:rPr>
              <a:t>survive, and protect</a:t>
            </a:r>
            <a:r>
              <a:rPr b="0" i="0" lang="en-GB" sz="1350" u="none" cap="none" strike="noStrike">
                <a:solidFill>
                  <a:schemeClr val="dk1"/>
                </a:solidFill>
                <a:latin typeface="Nunito"/>
                <a:ea typeface="Nunito"/>
                <a:cs typeface="Nunito"/>
                <a:sym typeface="Nunito"/>
              </a:rPr>
              <a:t> their territories, food sovereignty, and livelihoods from </a:t>
            </a:r>
            <a:r>
              <a:rPr b="1" i="0" lang="en-GB" sz="1350" u="none" cap="none" strike="noStrike">
                <a:solidFill>
                  <a:schemeClr val="dk1"/>
                </a:solidFill>
                <a:latin typeface="Nunito"/>
                <a:ea typeface="Nunito"/>
                <a:cs typeface="Nunito"/>
                <a:sym typeface="Nunito"/>
              </a:rPr>
              <a:t>both climate change as well as the impacts of false forest-related climate change solutions.</a:t>
            </a:r>
            <a:endParaRPr b="1" i="0" sz="1350" u="none" cap="none" strike="noStrike">
              <a:solidFill>
                <a:schemeClr val="dk1"/>
              </a:solidFill>
              <a:latin typeface="Nunito"/>
              <a:ea typeface="Nunito"/>
              <a:cs typeface="Nunito"/>
              <a:sym typeface="Nunito"/>
            </a:endParaRPr>
          </a:p>
          <a:p>
            <a:pPr indent="0" lvl="0" marL="457200" marR="0" rtl="0" algn="l">
              <a:lnSpc>
                <a:spcPct val="105000"/>
              </a:lnSpc>
              <a:spcBef>
                <a:spcPts val="0"/>
              </a:spcBef>
              <a:spcAft>
                <a:spcPts val="0"/>
              </a:spcAft>
              <a:buClr>
                <a:srgbClr val="000000"/>
              </a:buClr>
              <a:buSzPts val="1250"/>
              <a:buFont typeface="Arial"/>
              <a:buNone/>
            </a:pPr>
            <a:r>
              <a:t/>
            </a:r>
            <a:endParaRPr b="1" i="0" sz="1350" u="none" cap="none" strike="noStrike">
              <a:solidFill>
                <a:schemeClr val="dk1"/>
              </a:solidFill>
              <a:latin typeface="Nunito"/>
              <a:ea typeface="Nunito"/>
              <a:cs typeface="Nunito"/>
              <a:sym typeface="Nunito"/>
            </a:endParaRPr>
          </a:p>
          <a:p>
            <a:pPr indent="-306387" lvl="0" marL="457200" marR="0" rtl="0" algn="l">
              <a:lnSpc>
                <a:spcPct val="105000"/>
              </a:lnSpc>
              <a:spcBef>
                <a:spcPts val="0"/>
              </a:spcBef>
              <a:spcAft>
                <a:spcPts val="0"/>
              </a:spcAft>
              <a:buClr>
                <a:schemeClr val="dk2"/>
              </a:buClr>
              <a:buSzPts val="1225"/>
              <a:buFont typeface="Arial"/>
              <a:buChar char="•"/>
            </a:pPr>
            <a:r>
              <a:rPr b="0" i="0" lang="en-GB" sz="1350" u="none" cap="none" strike="noStrike">
                <a:solidFill>
                  <a:schemeClr val="dk1"/>
                </a:solidFill>
                <a:latin typeface="Nunito"/>
                <a:ea typeface="Nunito"/>
                <a:cs typeface="Nunito"/>
                <a:sym typeface="Nunito"/>
              </a:rPr>
              <a:t>The </a:t>
            </a:r>
            <a:r>
              <a:rPr b="1" i="0" lang="en-GB" sz="1350" u="none" cap="none" strike="noStrike">
                <a:solidFill>
                  <a:schemeClr val="dk1"/>
                </a:solidFill>
                <a:latin typeface="Nunito"/>
                <a:ea typeface="Nunito"/>
                <a:cs typeface="Nunito"/>
                <a:sym typeface="Nunito"/>
              </a:rPr>
              <a:t>corporate capture of international climate negotiations</a:t>
            </a:r>
            <a:r>
              <a:rPr b="0" i="0" lang="en-GB" sz="1350" u="none" cap="none" strike="noStrike">
                <a:solidFill>
                  <a:schemeClr val="dk1"/>
                </a:solidFill>
                <a:latin typeface="Nunito"/>
                <a:ea typeface="Nunito"/>
                <a:cs typeface="Nunito"/>
                <a:sym typeface="Nunito"/>
              </a:rPr>
              <a:t> have </a:t>
            </a:r>
            <a:r>
              <a:rPr b="1" i="0" lang="en-GB" sz="1350" u="none" cap="none" strike="noStrike">
                <a:solidFill>
                  <a:schemeClr val="dk1"/>
                </a:solidFill>
                <a:latin typeface="Nunito"/>
                <a:ea typeface="Nunito"/>
                <a:cs typeface="Nunito"/>
                <a:sym typeface="Nunito"/>
              </a:rPr>
              <a:t>delayed and denied justice</a:t>
            </a:r>
            <a:r>
              <a:rPr b="0" i="0" lang="en-GB" sz="1350" u="none" cap="none" strike="noStrike">
                <a:solidFill>
                  <a:schemeClr val="dk1"/>
                </a:solidFill>
                <a:latin typeface="Nunito"/>
                <a:ea typeface="Nunito"/>
                <a:cs typeface="Nunito"/>
                <a:sym typeface="Nunito"/>
              </a:rPr>
              <a:t> to those worst-impacted by climate change.</a:t>
            </a:r>
            <a:endParaRPr b="0" i="0" sz="1350" u="none" cap="none" strike="noStrike">
              <a:solidFill>
                <a:schemeClr val="dk1"/>
              </a:solidFill>
              <a:latin typeface="Nunito"/>
              <a:ea typeface="Nunito"/>
              <a:cs typeface="Nunito"/>
              <a:sym typeface="Nunito"/>
            </a:endParaRPr>
          </a:p>
          <a:p>
            <a:pPr indent="0" lvl="0" marL="457200" marR="0" rtl="0" algn="l">
              <a:lnSpc>
                <a:spcPct val="105000"/>
              </a:lnSpc>
              <a:spcBef>
                <a:spcPts val="0"/>
              </a:spcBef>
              <a:spcAft>
                <a:spcPts val="0"/>
              </a:spcAft>
              <a:buNone/>
            </a:pPr>
            <a:r>
              <a:t/>
            </a:r>
            <a:endParaRPr sz="1350">
              <a:solidFill>
                <a:schemeClr val="dk1"/>
              </a:solidFill>
              <a:latin typeface="Nunito"/>
              <a:ea typeface="Nunito"/>
              <a:cs typeface="Nunito"/>
              <a:sym typeface="Nunito"/>
            </a:endParaRPr>
          </a:p>
          <a:p>
            <a:pPr indent="-314325" lvl="0" marL="457200" marR="0" rtl="0" algn="l">
              <a:lnSpc>
                <a:spcPct val="105000"/>
              </a:lnSpc>
              <a:spcBef>
                <a:spcPts val="0"/>
              </a:spcBef>
              <a:spcAft>
                <a:spcPts val="0"/>
              </a:spcAft>
              <a:buClr>
                <a:schemeClr val="dk1"/>
              </a:buClr>
              <a:buSzPts val="1350"/>
              <a:buFont typeface="Nunito"/>
              <a:buChar char="•"/>
            </a:pPr>
            <a:r>
              <a:rPr b="1" lang="en-GB" sz="1350">
                <a:solidFill>
                  <a:schemeClr val="dk1"/>
                </a:solidFill>
                <a:latin typeface="Nunito"/>
                <a:ea typeface="Nunito"/>
                <a:cs typeface="Nunito"/>
                <a:sym typeface="Nunito"/>
              </a:rPr>
              <a:t>Agribusiness</a:t>
            </a:r>
            <a:r>
              <a:rPr lang="en-GB" sz="1350">
                <a:solidFill>
                  <a:schemeClr val="dk1"/>
                </a:solidFill>
                <a:latin typeface="Nunito"/>
                <a:ea typeface="Nunito"/>
                <a:cs typeface="Nunito"/>
                <a:sym typeface="Nunito"/>
              </a:rPr>
              <a:t>,</a:t>
            </a:r>
            <a:r>
              <a:rPr b="1" lang="en-GB" sz="1350">
                <a:solidFill>
                  <a:schemeClr val="dk1"/>
                </a:solidFill>
                <a:latin typeface="Nunito"/>
                <a:ea typeface="Nunito"/>
                <a:cs typeface="Nunito"/>
                <a:sym typeface="Nunito"/>
              </a:rPr>
              <a:t> including industrial and extensive animal production and exploitation</a:t>
            </a:r>
            <a:r>
              <a:rPr lang="en-GB" sz="1350">
                <a:solidFill>
                  <a:schemeClr val="dk1"/>
                </a:solidFill>
                <a:latin typeface="Nunito"/>
                <a:ea typeface="Nunito"/>
                <a:cs typeface="Nunito"/>
                <a:sym typeface="Nunito"/>
              </a:rPr>
              <a:t>, is causing irreparable damage to forests, and the livelihoods of indigenous peoples and rural women. They are just one more form of exploitation, violence and colonization directly impacting cultural and food sovereignty and global biodiversity.</a:t>
            </a:r>
            <a:endParaRPr sz="1350">
              <a:solidFill>
                <a:schemeClr val="dk1"/>
              </a:solidFill>
              <a:latin typeface="Nunito"/>
              <a:ea typeface="Nunito"/>
              <a:cs typeface="Nunito"/>
              <a:sym typeface="Nunito"/>
            </a:endParaRPr>
          </a:p>
        </p:txBody>
      </p:sp>
      <p:sp>
        <p:nvSpPr>
          <p:cNvPr id="66" name="Google Shape;66;p2"/>
          <p:cNvSpPr txBox="1"/>
          <p:nvPr/>
        </p:nvSpPr>
        <p:spPr>
          <a:xfrm>
            <a:off x="4274575" y="3111325"/>
            <a:ext cx="4891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7" name="Google Shape;67;p2"/>
          <p:cNvPicPr preferRelativeResize="0"/>
          <p:nvPr/>
        </p:nvPicPr>
        <p:blipFill rotWithShape="1">
          <a:blip r:embed="rId3">
            <a:alphaModFix/>
          </a:blip>
          <a:srcRect b="0" l="0" r="-272856" t="18584"/>
          <a:stretch/>
        </p:blipFill>
        <p:spPr>
          <a:xfrm>
            <a:off x="5591975" y="196163"/>
            <a:ext cx="9144003" cy="855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3"/>
          <p:cNvSpPr/>
          <p:nvPr/>
        </p:nvSpPr>
        <p:spPr>
          <a:xfrm>
            <a:off x="0" y="-13558"/>
            <a:ext cx="9144000" cy="1781400"/>
          </a:xfrm>
          <a:prstGeom prst="rect">
            <a:avLst/>
          </a:prstGeom>
          <a:solidFill>
            <a:srgbClr val="21252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3"/>
          <p:cNvSpPr txBox="1"/>
          <p:nvPr>
            <p:ph type="title"/>
          </p:nvPr>
        </p:nvSpPr>
        <p:spPr>
          <a:xfrm>
            <a:off x="297450" y="376750"/>
            <a:ext cx="4408500" cy="1419600"/>
          </a:xfrm>
          <a:prstGeom prst="rect">
            <a:avLst/>
          </a:prstGeom>
          <a:noFill/>
          <a:ln>
            <a:noFill/>
          </a:ln>
        </p:spPr>
        <p:txBody>
          <a:bodyPr anchorCtr="0" anchor="t" bIns="91425" lIns="91425" spcFirstLastPara="1" rIns="91425" wrap="square" tIns="91425">
            <a:noAutofit/>
          </a:bodyPr>
          <a:lstStyle/>
          <a:p>
            <a:pPr indent="0" lvl="0" marL="0" rtl="0" algn="l">
              <a:lnSpc>
                <a:spcPct val="70000"/>
              </a:lnSpc>
              <a:spcBef>
                <a:spcPts val="0"/>
              </a:spcBef>
              <a:spcAft>
                <a:spcPts val="0"/>
              </a:spcAft>
              <a:buSzPts val="990"/>
              <a:buNone/>
            </a:pPr>
            <a:r>
              <a:rPr lang="en-GB" sz="4800">
                <a:solidFill>
                  <a:srgbClr val="F8F9FA"/>
                </a:solidFill>
                <a:latin typeface="Bebas Neue"/>
                <a:ea typeface="Bebas Neue"/>
                <a:cs typeface="Bebas Neue"/>
                <a:sym typeface="Bebas Neue"/>
              </a:rPr>
              <a:t>What Are the </a:t>
            </a:r>
            <a:r>
              <a:rPr b="1" lang="en-GB" sz="4800">
                <a:solidFill>
                  <a:srgbClr val="F8F9FA"/>
                </a:solidFill>
                <a:latin typeface="Bebas Neue"/>
                <a:ea typeface="Bebas Neue"/>
                <a:cs typeface="Bebas Neue"/>
                <a:sym typeface="Bebas Neue"/>
              </a:rPr>
              <a:t>real </a:t>
            </a:r>
            <a:endParaRPr b="1" sz="4800">
              <a:solidFill>
                <a:srgbClr val="F8F9FA"/>
              </a:solidFill>
              <a:latin typeface="Bebas Neue"/>
              <a:ea typeface="Bebas Neue"/>
              <a:cs typeface="Bebas Neue"/>
              <a:sym typeface="Bebas Neue"/>
            </a:endParaRPr>
          </a:p>
          <a:p>
            <a:pPr indent="0" lvl="0" marL="0" rtl="0" algn="l">
              <a:lnSpc>
                <a:spcPct val="70000"/>
              </a:lnSpc>
              <a:spcBef>
                <a:spcPts val="0"/>
              </a:spcBef>
              <a:spcAft>
                <a:spcPts val="0"/>
              </a:spcAft>
              <a:buSzPts val="990"/>
              <a:buNone/>
            </a:pPr>
            <a:r>
              <a:rPr lang="en-GB" sz="4800">
                <a:solidFill>
                  <a:srgbClr val="6A9913"/>
                </a:solidFill>
                <a:latin typeface="Bebas Neue"/>
                <a:ea typeface="Bebas Neue"/>
                <a:cs typeface="Bebas Neue"/>
                <a:sym typeface="Bebas Neue"/>
              </a:rPr>
              <a:t>SOLUTIONs?</a:t>
            </a:r>
            <a:endParaRPr sz="4800">
              <a:solidFill>
                <a:srgbClr val="F8F9FA"/>
              </a:solidFill>
              <a:latin typeface="Bebas Neue"/>
              <a:ea typeface="Bebas Neue"/>
              <a:cs typeface="Bebas Neue"/>
              <a:sym typeface="Bebas Neue"/>
            </a:endParaRPr>
          </a:p>
        </p:txBody>
      </p:sp>
      <p:sp>
        <p:nvSpPr>
          <p:cNvPr id="74" name="Google Shape;74;p3"/>
          <p:cNvSpPr txBox="1"/>
          <p:nvPr/>
        </p:nvSpPr>
        <p:spPr>
          <a:xfrm>
            <a:off x="4572000" y="134387"/>
            <a:ext cx="4324200" cy="4311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8F9FA"/>
              </a:solidFill>
              <a:latin typeface="Arial"/>
              <a:ea typeface="Arial"/>
              <a:cs typeface="Arial"/>
              <a:sym typeface="Arial"/>
            </a:endParaRPr>
          </a:p>
        </p:txBody>
      </p:sp>
      <p:sp>
        <p:nvSpPr>
          <p:cNvPr id="75" name="Google Shape;75;p3"/>
          <p:cNvSpPr txBox="1"/>
          <p:nvPr/>
        </p:nvSpPr>
        <p:spPr>
          <a:xfrm>
            <a:off x="3307525" y="2371650"/>
            <a:ext cx="1934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3"/>
          <p:cNvSpPr txBox="1"/>
          <p:nvPr/>
        </p:nvSpPr>
        <p:spPr>
          <a:xfrm>
            <a:off x="297450" y="2046200"/>
            <a:ext cx="4761900" cy="306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lang="en-GB" sz="1700">
                <a:latin typeface="Nunito"/>
                <a:ea typeface="Nunito"/>
                <a:cs typeface="Nunito"/>
                <a:sym typeface="Nunito"/>
              </a:rPr>
              <a:t>Many </a:t>
            </a:r>
            <a:r>
              <a:rPr lang="en-GB" sz="1700">
                <a:latin typeface="Nunito"/>
                <a:ea typeface="Nunito"/>
                <a:cs typeface="Nunito"/>
                <a:sym typeface="Nunito"/>
                <a:extLst>
                  <a:ext uri="http://customooxmlschemas.google.com/">
                    <go:slidesCustomData xmlns:go="http://customooxmlschemas.google.com/" textRoundtripDataId="2"/>
                  </a:ext>
                </a:extLst>
              </a:rPr>
              <a:t>f</a:t>
            </a:r>
            <a:r>
              <a:rPr i="0" lang="en-GB" sz="1700" u="none" cap="none" strike="noStrike">
                <a:solidFill>
                  <a:srgbClr val="000000"/>
                </a:solidFill>
                <a:latin typeface="Nunito"/>
                <a:ea typeface="Nunito"/>
                <a:cs typeface="Nunito"/>
                <a:sym typeface="Nunito"/>
                <a:extLst>
                  <a:ext uri="http://customooxmlschemas.google.com/">
                    <go:slidesCustomData xmlns:go="http://customooxmlschemas.google.com/" textRoundtripDataId="3"/>
                  </a:ext>
                </a:extLst>
              </a:rPr>
              <a:t>rontline </a:t>
            </a:r>
            <a:r>
              <a:rPr i="0" lang="en-GB" sz="1700" u="none" cap="none" strike="noStrike">
                <a:solidFill>
                  <a:srgbClr val="000000"/>
                </a:solidFill>
                <a:latin typeface="Nunito"/>
                <a:ea typeface="Nunito"/>
                <a:cs typeface="Nunito"/>
                <a:sym typeface="Nunito"/>
                <a:extLst>
                  <a:ext uri="http://customooxmlschemas.google.com/">
                    <go:slidesCustomData xmlns:go="http://customooxmlschemas.google.com/" textRoundtripDataId="4"/>
                  </a:ext>
                </a:extLst>
              </a:rPr>
              <a:t>forest communities</a:t>
            </a:r>
            <a:r>
              <a:rPr i="0" lang="en-GB" sz="1700" u="none" cap="none" strike="noStrike">
                <a:solidFill>
                  <a:srgbClr val="000000"/>
                </a:solidFill>
                <a:latin typeface="Nunito"/>
                <a:ea typeface="Nunito"/>
                <a:cs typeface="Nunito"/>
                <a:sym typeface="Nunito"/>
                <a:extLst>
                  <a:ext uri="http://customooxmlschemas.google.com/">
                    <go:slidesCustomData xmlns:go="http://customooxmlschemas.google.com/" textRoundtripDataId="5"/>
                  </a:ext>
                </a:extLst>
              </a:rPr>
              <a:t> around the world are </a:t>
            </a:r>
            <a:r>
              <a:rPr lang="en-GB" sz="1700">
                <a:latin typeface="Nunito"/>
                <a:ea typeface="Nunito"/>
                <a:cs typeface="Nunito"/>
                <a:sym typeface="Nunito"/>
                <a:extLst>
                  <a:ext uri="http://customooxmlschemas.google.com/">
                    <go:slidesCustomData xmlns:go="http://customooxmlschemas.google.com/" textRoundtripDataId="6"/>
                  </a:ext>
                </a:extLst>
              </a:rPr>
              <a:t>demanding and even implementing </a:t>
            </a:r>
            <a:r>
              <a:rPr b="1" lang="en-GB" sz="1700">
                <a:latin typeface="Nunito"/>
                <a:ea typeface="Nunito"/>
                <a:cs typeface="Nunito"/>
                <a:sym typeface="Nunito"/>
                <a:extLst>
                  <a:ext uri="http://customooxmlschemas.google.com/">
                    <go:slidesCustomData xmlns:go="http://customooxmlschemas.google.com/" textRoundtripDataId="7"/>
                  </a:ext>
                </a:extLst>
              </a:rPr>
              <a:t>real solutions to the climate crisis. </a:t>
            </a:r>
            <a:endParaRPr b="1" sz="1700">
              <a:latin typeface="Nunito"/>
              <a:ea typeface="Nunito"/>
              <a:cs typeface="Nunito"/>
              <a:sym typeface="Nunito"/>
            </a:endParaRPr>
          </a:p>
          <a:p>
            <a:pPr indent="0" lvl="0" marL="0" marR="0" rtl="0" algn="l">
              <a:lnSpc>
                <a:spcPct val="100000"/>
              </a:lnSpc>
              <a:spcBef>
                <a:spcPts val="0"/>
              </a:spcBef>
              <a:spcAft>
                <a:spcPts val="0"/>
              </a:spcAft>
              <a:buClr>
                <a:srgbClr val="000000"/>
              </a:buClr>
              <a:buSzPts val="2200"/>
              <a:buFont typeface="Arial"/>
              <a:buNone/>
            </a:pPr>
            <a:r>
              <a:t/>
            </a:r>
            <a:endParaRPr b="1" sz="1700">
              <a:latin typeface="Nunito"/>
              <a:ea typeface="Nunito"/>
              <a:cs typeface="Nunito"/>
              <a:sym typeface="Nunito"/>
            </a:endParaRPr>
          </a:p>
          <a:p>
            <a:pPr indent="0" lvl="0" marL="0" marR="0" rtl="0" algn="l">
              <a:lnSpc>
                <a:spcPct val="100000"/>
              </a:lnSpc>
              <a:spcBef>
                <a:spcPts val="0"/>
              </a:spcBef>
              <a:spcAft>
                <a:spcPts val="0"/>
              </a:spcAft>
              <a:buClr>
                <a:srgbClr val="000000"/>
              </a:buClr>
              <a:buSzPts val="2200"/>
              <a:buFont typeface="Arial"/>
              <a:buNone/>
            </a:pPr>
            <a:r>
              <a:rPr lang="en-GB" sz="1700">
                <a:solidFill>
                  <a:schemeClr val="dk1"/>
                </a:solidFill>
                <a:highlight>
                  <a:srgbClr val="FFFFFF"/>
                </a:highlight>
                <a:latin typeface="Nunito"/>
                <a:ea typeface="Nunito"/>
                <a:cs typeface="Nunito"/>
                <a:sym typeface="Nunito"/>
              </a:rPr>
              <a:t>Real solutions involve:</a:t>
            </a:r>
            <a:endParaRPr sz="1700">
              <a:solidFill>
                <a:schemeClr val="dk1"/>
              </a:solidFill>
              <a:highlight>
                <a:srgbClr val="FFFFFF"/>
              </a:highlight>
              <a:latin typeface="Nunito"/>
              <a:ea typeface="Nunito"/>
              <a:cs typeface="Nunito"/>
              <a:sym typeface="Nunito"/>
            </a:endParaRPr>
          </a:p>
          <a:p>
            <a:pPr indent="-336550" lvl="0" marL="457200" marR="0" rtl="0" algn="l">
              <a:lnSpc>
                <a:spcPct val="100000"/>
              </a:lnSpc>
              <a:spcBef>
                <a:spcPts val="0"/>
              </a:spcBef>
              <a:spcAft>
                <a:spcPts val="0"/>
              </a:spcAft>
              <a:buClr>
                <a:schemeClr val="dk1"/>
              </a:buClr>
              <a:buSzPts val="1700"/>
              <a:buFont typeface="Nunito"/>
              <a:buChar char="●"/>
            </a:pPr>
            <a:r>
              <a:rPr lang="en-GB" sz="1700">
                <a:solidFill>
                  <a:schemeClr val="dk1"/>
                </a:solidFill>
                <a:highlight>
                  <a:srgbClr val="FFFFFF"/>
                </a:highlight>
                <a:latin typeface="Nunito"/>
                <a:ea typeface="Nunito"/>
                <a:cs typeface="Nunito"/>
                <a:sym typeface="Nunito"/>
              </a:rPr>
              <a:t>guaranteeing collective rights to forests, land, and water </a:t>
            </a:r>
            <a:endParaRPr sz="1700">
              <a:solidFill>
                <a:schemeClr val="dk1"/>
              </a:solidFill>
              <a:highlight>
                <a:srgbClr val="FFFFFF"/>
              </a:highlight>
              <a:latin typeface="Nunito"/>
              <a:ea typeface="Nunito"/>
              <a:cs typeface="Nunito"/>
              <a:sym typeface="Nunito"/>
            </a:endParaRPr>
          </a:p>
          <a:p>
            <a:pPr indent="-336550" lvl="0" marL="457200" marR="0" rtl="0" algn="l">
              <a:lnSpc>
                <a:spcPct val="100000"/>
              </a:lnSpc>
              <a:spcBef>
                <a:spcPts val="0"/>
              </a:spcBef>
              <a:spcAft>
                <a:spcPts val="0"/>
              </a:spcAft>
              <a:buClr>
                <a:schemeClr val="dk1"/>
              </a:buClr>
              <a:buSzPts val="1700"/>
              <a:buFont typeface="Nunito"/>
              <a:buChar char="●"/>
            </a:pPr>
            <a:r>
              <a:rPr lang="en-GB" sz="1700">
                <a:solidFill>
                  <a:schemeClr val="dk1"/>
                </a:solidFill>
                <a:highlight>
                  <a:srgbClr val="FFFFFF"/>
                </a:highlight>
                <a:latin typeface="Nunito"/>
                <a:ea typeface="Nunito"/>
                <a:cs typeface="Nunito"/>
                <a:sym typeface="Nunito"/>
              </a:rPr>
              <a:t>conserving and protecting biodiversity and ecosystem functions</a:t>
            </a:r>
            <a:endParaRPr sz="1700">
              <a:solidFill>
                <a:schemeClr val="dk1"/>
              </a:solidFill>
              <a:highlight>
                <a:srgbClr val="FFFFFF"/>
              </a:highlight>
              <a:latin typeface="Nunito"/>
              <a:ea typeface="Nunito"/>
              <a:cs typeface="Nunito"/>
              <a:sym typeface="Nunito"/>
            </a:endParaRPr>
          </a:p>
          <a:p>
            <a:pPr indent="-336550" lvl="0" marL="457200" marR="0" rtl="0" algn="l">
              <a:lnSpc>
                <a:spcPct val="100000"/>
              </a:lnSpc>
              <a:spcBef>
                <a:spcPts val="0"/>
              </a:spcBef>
              <a:spcAft>
                <a:spcPts val="0"/>
              </a:spcAft>
              <a:buClr>
                <a:schemeClr val="dk1"/>
              </a:buClr>
              <a:buSzPts val="1700"/>
              <a:buFont typeface="Nunito"/>
              <a:buChar char="●"/>
            </a:pPr>
            <a:r>
              <a:rPr lang="en-GB" sz="1700">
                <a:solidFill>
                  <a:schemeClr val="dk1"/>
                </a:solidFill>
                <a:highlight>
                  <a:srgbClr val="FFFFFF"/>
                </a:highlight>
                <a:latin typeface="Nunito"/>
                <a:ea typeface="Nunito"/>
                <a:cs typeface="Nunito"/>
                <a:sym typeface="Nunito"/>
              </a:rPr>
              <a:t>ensuring gender, climate, and social justice</a:t>
            </a:r>
            <a:endParaRPr i="0" sz="1700" u="none" cap="none" strike="noStrike">
              <a:solidFill>
                <a:srgbClr val="000000"/>
              </a:solidFill>
              <a:latin typeface="Nunito"/>
              <a:ea typeface="Nunito"/>
              <a:cs typeface="Nunito"/>
              <a:sym typeface="Nunito"/>
            </a:endParaRPr>
          </a:p>
        </p:txBody>
      </p:sp>
      <p:pic>
        <p:nvPicPr>
          <p:cNvPr id="77" name="Google Shape;77;p3"/>
          <p:cNvPicPr preferRelativeResize="0"/>
          <p:nvPr/>
        </p:nvPicPr>
        <p:blipFill rotWithShape="1">
          <a:blip r:embed="rId3">
            <a:alphaModFix/>
          </a:blip>
          <a:srcRect b="0" l="0" r="0" t="0"/>
          <a:stretch/>
        </p:blipFill>
        <p:spPr>
          <a:xfrm>
            <a:off x="5059400" y="1920251"/>
            <a:ext cx="3932201" cy="2949151"/>
          </a:xfrm>
          <a:prstGeom prst="rect">
            <a:avLst/>
          </a:prstGeom>
          <a:noFill/>
          <a:ln>
            <a:noFill/>
          </a:ln>
        </p:spPr>
      </p:pic>
      <p:pic>
        <p:nvPicPr>
          <p:cNvPr id="78" name="Google Shape;78;p3"/>
          <p:cNvPicPr preferRelativeResize="0"/>
          <p:nvPr/>
        </p:nvPicPr>
        <p:blipFill rotWithShape="1">
          <a:blip r:embed="rId4">
            <a:alphaModFix/>
          </a:blip>
          <a:srcRect b="0" l="0" r="0" t="0"/>
          <a:stretch/>
        </p:blipFill>
        <p:spPr>
          <a:xfrm>
            <a:off x="7329849" y="376750"/>
            <a:ext cx="1320151" cy="1164801"/>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g185ea03a3e8_1_5"/>
          <p:cNvSpPr/>
          <p:nvPr/>
        </p:nvSpPr>
        <p:spPr>
          <a:xfrm>
            <a:off x="0" y="-13558"/>
            <a:ext cx="9144000" cy="1781400"/>
          </a:xfrm>
          <a:prstGeom prst="rect">
            <a:avLst/>
          </a:prstGeom>
          <a:solidFill>
            <a:srgbClr val="21252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g185ea03a3e8_1_5"/>
          <p:cNvSpPr txBox="1"/>
          <p:nvPr>
            <p:ph type="title"/>
          </p:nvPr>
        </p:nvSpPr>
        <p:spPr>
          <a:xfrm>
            <a:off x="419900" y="376750"/>
            <a:ext cx="6531600" cy="1419600"/>
          </a:xfrm>
          <a:prstGeom prst="rect">
            <a:avLst/>
          </a:prstGeom>
          <a:noFill/>
          <a:ln>
            <a:noFill/>
          </a:ln>
        </p:spPr>
        <p:txBody>
          <a:bodyPr anchorCtr="0" anchor="t" bIns="91425" lIns="91425" spcFirstLastPara="1" rIns="91425" wrap="square" tIns="91425">
            <a:noAutofit/>
          </a:bodyPr>
          <a:lstStyle/>
          <a:p>
            <a:pPr indent="0" lvl="0" marL="0" rtl="0" algn="l">
              <a:lnSpc>
                <a:spcPct val="70000"/>
              </a:lnSpc>
              <a:spcBef>
                <a:spcPts val="0"/>
              </a:spcBef>
              <a:spcAft>
                <a:spcPts val="0"/>
              </a:spcAft>
              <a:buSzPts val="990"/>
              <a:buNone/>
            </a:pPr>
            <a:r>
              <a:rPr lang="en-GB" sz="4800">
                <a:solidFill>
                  <a:srgbClr val="F8F9FA"/>
                </a:solidFill>
                <a:latin typeface="Bebas Neue"/>
                <a:ea typeface="Bebas Neue"/>
                <a:cs typeface="Bebas Neue"/>
                <a:sym typeface="Bebas Neue"/>
              </a:rPr>
              <a:t>Where can I find out </a:t>
            </a:r>
            <a:br>
              <a:rPr lang="en-GB" sz="4800">
                <a:solidFill>
                  <a:srgbClr val="F8F9FA"/>
                </a:solidFill>
                <a:latin typeface="Bebas Neue"/>
                <a:ea typeface="Bebas Neue"/>
                <a:cs typeface="Bebas Neue"/>
                <a:sym typeface="Bebas Neue"/>
              </a:rPr>
            </a:br>
            <a:r>
              <a:rPr lang="en-GB" sz="4800">
                <a:solidFill>
                  <a:srgbClr val="F8F9FA"/>
                </a:solidFill>
                <a:latin typeface="Bebas Neue"/>
                <a:ea typeface="Bebas Neue"/>
                <a:cs typeface="Bebas Neue"/>
                <a:sym typeface="Bebas Neue"/>
              </a:rPr>
              <a:t>MORE ABOUT </a:t>
            </a:r>
            <a:r>
              <a:rPr lang="en-GB" sz="4800">
                <a:solidFill>
                  <a:srgbClr val="6A9913"/>
                </a:solidFill>
                <a:latin typeface="Bebas Neue"/>
                <a:ea typeface="Bebas Neue"/>
                <a:cs typeface="Bebas Neue"/>
                <a:sym typeface="Bebas Neue"/>
              </a:rPr>
              <a:t>real solutions?</a:t>
            </a:r>
            <a:endParaRPr sz="4800">
              <a:solidFill>
                <a:srgbClr val="F8F9FA"/>
              </a:solidFill>
              <a:latin typeface="Bebas Neue"/>
              <a:ea typeface="Bebas Neue"/>
              <a:cs typeface="Bebas Neue"/>
              <a:sym typeface="Bebas Neue"/>
            </a:endParaRPr>
          </a:p>
        </p:txBody>
      </p:sp>
      <p:sp>
        <p:nvSpPr>
          <p:cNvPr id="85" name="Google Shape;85;g185ea03a3e8_1_5"/>
          <p:cNvSpPr txBox="1"/>
          <p:nvPr/>
        </p:nvSpPr>
        <p:spPr>
          <a:xfrm>
            <a:off x="5347402" y="1993800"/>
            <a:ext cx="3538200" cy="4002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F8F9FA"/>
              </a:buClr>
              <a:buSzPts val="1400"/>
              <a:buFont typeface="Arial"/>
              <a:buChar char="●"/>
            </a:pPr>
            <a:r>
              <a:t/>
            </a:r>
            <a:endParaRPr b="0" i="0" sz="1400" u="none" cap="none" strike="noStrike">
              <a:solidFill>
                <a:srgbClr val="000000"/>
              </a:solidFill>
              <a:latin typeface="Arial"/>
              <a:ea typeface="Arial"/>
              <a:cs typeface="Arial"/>
              <a:sym typeface="Arial"/>
            </a:endParaRPr>
          </a:p>
        </p:txBody>
      </p:sp>
      <p:pic>
        <p:nvPicPr>
          <p:cNvPr id="86" name="Google Shape;86;g185ea03a3e8_1_5"/>
          <p:cNvPicPr preferRelativeResize="0"/>
          <p:nvPr/>
        </p:nvPicPr>
        <p:blipFill rotWithShape="1">
          <a:blip r:embed="rId3">
            <a:alphaModFix/>
          </a:blip>
          <a:srcRect b="0" l="0" r="0" t="0"/>
          <a:stretch/>
        </p:blipFill>
        <p:spPr>
          <a:xfrm>
            <a:off x="7329849" y="376750"/>
            <a:ext cx="1320151" cy="1164801"/>
          </a:xfrm>
          <a:prstGeom prst="rect">
            <a:avLst/>
          </a:prstGeom>
          <a:noFill/>
          <a:ln cap="flat" cmpd="sng" w="9525">
            <a:solidFill>
              <a:schemeClr val="dk2"/>
            </a:solidFill>
            <a:prstDash val="solid"/>
            <a:round/>
            <a:headEnd len="sm" w="sm" type="none"/>
            <a:tailEnd len="sm" w="sm" type="none"/>
          </a:ln>
        </p:spPr>
      </p:pic>
      <p:pic>
        <p:nvPicPr>
          <p:cNvPr descr="Indigenous and local communities around the world are already implenting real solutions to climate change, as opposed to false solutions like geoengineering, carbon trading, carbon offsets, payments for environmental services, REDD, and biodiversity offsets." id="87" name="Google Shape;87;g185ea03a3e8_1_5" title="What are the real solutions to the climate change crisis?">
            <a:hlinkClick r:id="rId4"/>
          </p:cNvPr>
          <p:cNvPicPr preferRelativeResize="0"/>
          <p:nvPr/>
        </p:nvPicPr>
        <p:blipFill>
          <a:blip r:embed="rId5">
            <a:alphaModFix/>
          </a:blip>
          <a:stretch>
            <a:fillRect/>
          </a:stretch>
        </p:blipFill>
        <p:spPr>
          <a:xfrm>
            <a:off x="1641336" y="1862800"/>
            <a:ext cx="4088726" cy="3066550"/>
          </a:xfrm>
          <a:prstGeom prst="rect">
            <a:avLst/>
          </a:prstGeom>
          <a:noFill/>
          <a:ln>
            <a:noFill/>
          </a:ln>
        </p:spPr>
      </p:pic>
      <p:sp>
        <p:nvSpPr>
          <p:cNvPr id="88" name="Google Shape;88;g185ea03a3e8_1_5"/>
          <p:cNvSpPr txBox="1"/>
          <p:nvPr/>
        </p:nvSpPr>
        <p:spPr>
          <a:xfrm>
            <a:off x="5895125" y="2273925"/>
            <a:ext cx="2226900" cy="224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Video:</a:t>
            </a:r>
            <a:endParaRPr/>
          </a:p>
          <a:p>
            <a:pPr indent="0" lvl="0" marL="0" rtl="0" algn="l">
              <a:lnSpc>
                <a:spcPct val="115000"/>
              </a:lnSpc>
              <a:spcBef>
                <a:spcPts val="0"/>
              </a:spcBef>
              <a:spcAft>
                <a:spcPts val="0"/>
              </a:spcAft>
              <a:buClr>
                <a:schemeClr val="dk1"/>
              </a:buClr>
              <a:buSzPts val="1100"/>
              <a:buFont typeface="Arial"/>
              <a:buNone/>
            </a:pPr>
            <a:r>
              <a:rPr b="1" lang="en-GB" sz="2300">
                <a:solidFill>
                  <a:srgbClr val="0F0F0F"/>
                </a:solidFill>
                <a:highlight>
                  <a:srgbClr val="FFFFFF"/>
                </a:highlight>
                <a:latin typeface="Roboto"/>
                <a:ea typeface="Roboto"/>
                <a:cs typeface="Roboto"/>
                <a:sym typeface="Roboto"/>
              </a:rPr>
              <a:t>What are the real solutions to the climate change crisis?</a:t>
            </a:r>
            <a:endParaRPr b="1" sz="2300">
              <a:solidFill>
                <a:srgbClr val="0F0F0F"/>
              </a:solidFill>
              <a:highlight>
                <a:srgbClr val="FFFFFF"/>
              </a:highlight>
              <a:latin typeface="Roboto"/>
              <a:ea typeface="Roboto"/>
              <a:cs typeface="Roboto"/>
              <a:sym typeface="Roboto"/>
            </a:endParaRPr>
          </a:p>
          <a:p>
            <a:pPr indent="0" lvl="0" marL="0" rtl="0" algn="l">
              <a:spcBef>
                <a:spcPts val="0"/>
              </a:spcBef>
              <a:spcAft>
                <a:spcPts val="0"/>
              </a:spcAft>
              <a:buNone/>
            </a:pPr>
            <a:r>
              <a:rPr lang="en-GB"/>
              <a:t>6 min.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4"/>
          <p:cNvSpPr/>
          <p:nvPr/>
        </p:nvSpPr>
        <p:spPr>
          <a:xfrm>
            <a:off x="0" y="-13558"/>
            <a:ext cx="9144000" cy="1781400"/>
          </a:xfrm>
          <a:prstGeom prst="rect">
            <a:avLst/>
          </a:prstGeom>
          <a:solidFill>
            <a:srgbClr val="21252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4"/>
          <p:cNvSpPr txBox="1"/>
          <p:nvPr>
            <p:ph type="title"/>
          </p:nvPr>
        </p:nvSpPr>
        <p:spPr>
          <a:xfrm>
            <a:off x="546025" y="376750"/>
            <a:ext cx="6531600" cy="1419600"/>
          </a:xfrm>
          <a:prstGeom prst="rect">
            <a:avLst/>
          </a:prstGeom>
          <a:noFill/>
          <a:ln>
            <a:noFill/>
          </a:ln>
        </p:spPr>
        <p:txBody>
          <a:bodyPr anchorCtr="0" anchor="t" bIns="91425" lIns="91425" spcFirstLastPara="1" rIns="91425" wrap="square" tIns="91425">
            <a:noAutofit/>
          </a:bodyPr>
          <a:lstStyle/>
          <a:p>
            <a:pPr indent="0" lvl="0" marL="0" rtl="0" algn="l">
              <a:lnSpc>
                <a:spcPct val="70000"/>
              </a:lnSpc>
              <a:spcBef>
                <a:spcPts val="0"/>
              </a:spcBef>
              <a:spcAft>
                <a:spcPts val="0"/>
              </a:spcAft>
              <a:buSzPts val="990"/>
              <a:buNone/>
            </a:pPr>
            <a:r>
              <a:rPr lang="en-GB" sz="4800">
                <a:solidFill>
                  <a:srgbClr val="F8F9FA"/>
                </a:solidFill>
                <a:latin typeface="Bebas Neue"/>
                <a:ea typeface="Bebas Neue"/>
                <a:cs typeface="Bebas Neue"/>
                <a:sym typeface="Bebas Neue"/>
              </a:rPr>
              <a:t>Where can I find out </a:t>
            </a:r>
            <a:br>
              <a:rPr lang="en-GB" sz="4800">
                <a:solidFill>
                  <a:srgbClr val="F8F9FA"/>
                </a:solidFill>
                <a:latin typeface="Bebas Neue"/>
                <a:ea typeface="Bebas Neue"/>
                <a:cs typeface="Bebas Neue"/>
                <a:sym typeface="Bebas Neue"/>
              </a:rPr>
            </a:br>
            <a:r>
              <a:rPr lang="en-GB" sz="4800">
                <a:solidFill>
                  <a:srgbClr val="F8F9FA"/>
                </a:solidFill>
                <a:latin typeface="Bebas Neue"/>
                <a:ea typeface="Bebas Neue"/>
                <a:cs typeface="Bebas Neue"/>
                <a:sym typeface="Bebas Neue"/>
              </a:rPr>
              <a:t>MORE ABOUT </a:t>
            </a:r>
            <a:r>
              <a:rPr lang="en-GB" sz="4800">
                <a:solidFill>
                  <a:srgbClr val="6A9913"/>
                </a:solidFill>
                <a:latin typeface="Bebas Neue"/>
                <a:ea typeface="Bebas Neue"/>
                <a:cs typeface="Bebas Neue"/>
                <a:sym typeface="Bebas Neue"/>
              </a:rPr>
              <a:t>real solutions?</a:t>
            </a:r>
            <a:endParaRPr sz="4800">
              <a:solidFill>
                <a:srgbClr val="F8F9FA"/>
              </a:solidFill>
              <a:latin typeface="Bebas Neue"/>
              <a:ea typeface="Bebas Neue"/>
              <a:cs typeface="Bebas Neue"/>
              <a:sym typeface="Bebas Neue"/>
            </a:endParaRPr>
          </a:p>
        </p:txBody>
      </p:sp>
      <p:sp>
        <p:nvSpPr>
          <p:cNvPr id="95" name="Google Shape;95;p4"/>
          <p:cNvSpPr txBox="1"/>
          <p:nvPr/>
        </p:nvSpPr>
        <p:spPr>
          <a:xfrm>
            <a:off x="5347402" y="1993800"/>
            <a:ext cx="3538200" cy="4002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F8F9FA"/>
              </a:buClr>
              <a:buSzPts val="1400"/>
              <a:buFont typeface="Arial"/>
              <a:buChar char="●"/>
            </a:pPr>
            <a:r>
              <a:t/>
            </a:r>
            <a:endParaRPr b="0" i="0" sz="1400" u="none" cap="none" strike="noStrike">
              <a:solidFill>
                <a:srgbClr val="000000"/>
              </a:solidFill>
              <a:latin typeface="Arial"/>
              <a:ea typeface="Arial"/>
              <a:cs typeface="Arial"/>
              <a:sym typeface="Arial"/>
            </a:endParaRPr>
          </a:p>
        </p:txBody>
      </p:sp>
      <p:sp>
        <p:nvSpPr>
          <p:cNvPr id="96" name="Google Shape;96;p4"/>
          <p:cNvSpPr txBox="1"/>
          <p:nvPr/>
        </p:nvSpPr>
        <p:spPr>
          <a:xfrm>
            <a:off x="546025" y="1962100"/>
            <a:ext cx="4801500" cy="2752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lang="en-GB" sz="1500">
                <a:solidFill>
                  <a:schemeClr val="dk1"/>
                </a:solidFill>
                <a:latin typeface="Nunito"/>
                <a:ea typeface="Nunito"/>
                <a:cs typeface="Nunito"/>
                <a:sym typeface="Nunito"/>
              </a:rPr>
              <a:t>Read</a:t>
            </a:r>
            <a:r>
              <a:rPr b="1" i="0" lang="en-GB" sz="1500" u="none" cap="none" strike="noStrike">
                <a:solidFill>
                  <a:schemeClr val="dk1"/>
                </a:solidFill>
                <a:latin typeface="Nunito"/>
                <a:ea typeface="Nunito"/>
                <a:cs typeface="Nunito"/>
                <a:sym typeface="Nunito"/>
              </a:rPr>
              <a:t>: </a:t>
            </a:r>
            <a:r>
              <a:rPr b="1" i="0" lang="en-GB" sz="1500" u="sng" cap="none" strike="noStrike">
                <a:solidFill>
                  <a:schemeClr val="hlink"/>
                </a:solidFill>
                <a:latin typeface="Nunito"/>
                <a:ea typeface="Nunito"/>
                <a:cs typeface="Nunito"/>
                <a:sym typeface="Nunito"/>
                <a:hlinkClick r:id="rId3"/>
              </a:rPr>
              <a:t>The End of False Solutions: Moving Towards Rights-based and Gender-transformative Solutions to Climate Change</a:t>
            </a:r>
            <a:r>
              <a:rPr b="1" lang="en-GB" sz="1500">
                <a:solidFill>
                  <a:srgbClr val="FF0000"/>
                </a:solidFill>
                <a:latin typeface="Nunito"/>
                <a:ea typeface="Nunito"/>
                <a:cs typeface="Nunito"/>
                <a:sym typeface="Nunito"/>
              </a:rPr>
              <a:t> </a:t>
            </a:r>
            <a:r>
              <a:rPr b="1" lang="en-GB" sz="1500">
                <a:solidFill>
                  <a:srgbClr val="0F0F0F"/>
                </a:solidFill>
                <a:latin typeface="Nunito"/>
                <a:ea typeface="Nunito"/>
                <a:cs typeface="Nunito"/>
                <a:sym typeface="Nunito"/>
              </a:rPr>
              <a:t>(published 3 November 2022)</a:t>
            </a:r>
            <a:endParaRPr b="1" sz="1500">
              <a:solidFill>
                <a:srgbClr val="0F0F0F"/>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600"/>
              <a:buFont typeface="Arial"/>
              <a:buNone/>
            </a:pPr>
            <a:r>
              <a:t/>
            </a:r>
            <a:endParaRPr b="1" sz="1200">
              <a:solidFill>
                <a:srgbClr val="FF0000"/>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600"/>
              <a:buFont typeface="Arial"/>
              <a:buNone/>
            </a:pPr>
            <a:r>
              <a:rPr b="1" lang="en-GB" sz="1500">
                <a:solidFill>
                  <a:schemeClr val="dk1"/>
                </a:solidFill>
                <a:latin typeface="Nunito"/>
                <a:ea typeface="Nunito"/>
                <a:cs typeface="Nunito"/>
                <a:sym typeface="Nunito"/>
              </a:rPr>
              <a:t>Articles on: </a:t>
            </a:r>
            <a:r>
              <a:rPr b="1" lang="en-GB" sz="1500" u="sng">
                <a:solidFill>
                  <a:schemeClr val="hlink"/>
                </a:solidFill>
                <a:latin typeface="Nunito"/>
                <a:ea typeface="Nunito"/>
                <a:cs typeface="Nunito"/>
                <a:sym typeface="Nunito"/>
                <a:hlinkClick r:id="rId4"/>
              </a:rPr>
              <a:t>climate colonialism</a:t>
            </a:r>
            <a:r>
              <a:rPr b="1" lang="en-GB" sz="1500">
                <a:solidFill>
                  <a:schemeClr val="dk1"/>
                </a:solidFill>
                <a:latin typeface="Nunito"/>
                <a:ea typeface="Nunito"/>
                <a:cs typeface="Nunito"/>
                <a:sym typeface="Nunito"/>
              </a:rPr>
              <a:t>, </a:t>
            </a:r>
            <a:r>
              <a:rPr b="1" lang="en-GB" sz="1500" u="sng">
                <a:solidFill>
                  <a:schemeClr val="hlink"/>
                </a:solidFill>
                <a:latin typeface="Nunito"/>
                <a:ea typeface="Nunito"/>
                <a:cs typeface="Nunito"/>
                <a:sym typeface="Nunito"/>
                <a:hlinkClick r:id="rId5"/>
              </a:rPr>
              <a:t>IPCC reports</a:t>
            </a:r>
            <a:r>
              <a:rPr b="1" lang="en-GB" sz="1500">
                <a:solidFill>
                  <a:schemeClr val="dk1"/>
                </a:solidFill>
                <a:latin typeface="Nunito"/>
                <a:ea typeface="Nunito"/>
                <a:cs typeface="Nunito"/>
                <a:sym typeface="Nunito"/>
              </a:rPr>
              <a:t>, </a:t>
            </a:r>
            <a:r>
              <a:rPr b="1" lang="en-GB" sz="1500" u="sng">
                <a:solidFill>
                  <a:schemeClr val="hlink"/>
                </a:solidFill>
                <a:latin typeface="Nunito"/>
                <a:ea typeface="Nunito"/>
                <a:cs typeface="Nunito"/>
                <a:sym typeface="Nunito"/>
                <a:hlinkClick r:id="rId6"/>
              </a:rPr>
              <a:t>Colombia</a:t>
            </a:r>
            <a:r>
              <a:rPr b="1" lang="en-GB" sz="1500">
                <a:solidFill>
                  <a:schemeClr val="dk1"/>
                </a:solidFill>
                <a:latin typeface="Nunito"/>
                <a:ea typeface="Nunito"/>
                <a:cs typeface="Nunito"/>
                <a:sym typeface="Nunito"/>
              </a:rPr>
              <a:t>, </a:t>
            </a:r>
            <a:r>
              <a:rPr b="1" lang="en-GB" sz="1500" u="sng">
                <a:solidFill>
                  <a:schemeClr val="hlink"/>
                </a:solidFill>
                <a:latin typeface="Nunito"/>
                <a:ea typeface="Nunito"/>
                <a:cs typeface="Nunito"/>
                <a:sym typeface="Nunito"/>
                <a:hlinkClick r:id="rId7"/>
              </a:rPr>
              <a:t>South Africa</a:t>
            </a:r>
            <a:r>
              <a:rPr b="1" lang="en-GB" sz="1500">
                <a:solidFill>
                  <a:schemeClr val="dk1"/>
                </a:solidFill>
                <a:latin typeface="Nunito"/>
                <a:ea typeface="Nunito"/>
                <a:cs typeface="Nunito"/>
                <a:sym typeface="Nunito"/>
              </a:rPr>
              <a:t>, </a:t>
            </a:r>
            <a:r>
              <a:rPr b="1" lang="en-GB" sz="1500" u="sng">
                <a:solidFill>
                  <a:schemeClr val="hlink"/>
                </a:solidFill>
                <a:latin typeface="Nunito"/>
                <a:ea typeface="Nunito"/>
                <a:cs typeface="Nunito"/>
                <a:sym typeface="Nunito"/>
                <a:hlinkClick r:id="rId8"/>
              </a:rPr>
              <a:t>Uganda</a:t>
            </a:r>
            <a:r>
              <a:rPr b="1" lang="en-GB" sz="1500">
                <a:solidFill>
                  <a:schemeClr val="dk1"/>
                </a:solidFill>
                <a:latin typeface="Nunito"/>
                <a:ea typeface="Nunito"/>
                <a:cs typeface="Nunito"/>
                <a:sym typeface="Nunito"/>
              </a:rPr>
              <a:t>, </a:t>
            </a:r>
            <a:r>
              <a:rPr b="1" lang="en-GB" sz="1500" u="sng">
                <a:solidFill>
                  <a:schemeClr val="hlink"/>
                </a:solidFill>
                <a:latin typeface="Nunito"/>
                <a:ea typeface="Nunito"/>
                <a:cs typeface="Nunito"/>
                <a:sym typeface="Nunito"/>
                <a:hlinkClick r:id="rId9"/>
              </a:rPr>
              <a:t>Nepal</a:t>
            </a:r>
            <a:r>
              <a:rPr b="1" lang="en-GB" sz="1500">
                <a:solidFill>
                  <a:schemeClr val="dk1"/>
                </a:solidFill>
                <a:latin typeface="Nunito"/>
                <a:ea typeface="Nunito"/>
                <a:cs typeface="Nunito"/>
                <a:sym typeface="Nunito"/>
              </a:rPr>
              <a:t>, and </a:t>
            </a:r>
            <a:r>
              <a:rPr b="1" lang="en-GB" sz="1500" u="sng">
                <a:solidFill>
                  <a:schemeClr val="hlink"/>
                </a:solidFill>
                <a:latin typeface="Nunito"/>
                <a:ea typeface="Nunito"/>
                <a:cs typeface="Nunito"/>
                <a:sym typeface="Nunito"/>
                <a:hlinkClick r:id="rId10"/>
              </a:rPr>
              <a:t>false solutions broadly</a:t>
            </a:r>
            <a:r>
              <a:rPr b="1" lang="en-GB" sz="1500">
                <a:solidFill>
                  <a:schemeClr val="dk1"/>
                </a:solidFill>
                <a:latin typeface="Nunito"/>
                <a:ea typeface="Nunito"/>
                <a:cs typeface="Nunito"/>
                <a:sym typeface="Nunito"/>
              </a:rPr>
              <a:t>.</a:t>
            </a:r>
            <a:endParaRPr b="1" sz="1500">
              <a:solidFill>
                <a:schemeClr val="dk1"/>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600"/>
              <a:buFont typeface="Arial"/>
              <a:buNone/>
            </a:pPr>
            <a:r>
              <a:t/>
            </a:r>
            <a:endParaRPr b="1" sz="1500">
              <a:solidFill>
                <a:schemeClr val="dk1"/>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600"/>
              <a:buFont typeface="Arial"/>
              <a:buNone/>
            </a:pPr>
            <a:r>
              <a:rPr b="1" lang="en-GB" sz="1500">
                <a:solidFill>
                  <a:schemeClr val="dk1"/>
                </a:solidFill>
                <a:latin typeface="Nunito"/>
                <a:ea typeface="Nunito"/>
                <a:cs typeface="Nunito"/>
                <a:sym typeface="Nunito"/>
              </a:rPr>
              <a:t>See the p</a:t>
            </a:r>
            <a:r>
              <a:rPr b="1" i="0" lang="en-GB" sz="1500" u="none" cap="none" strike="noStrike">
                <a:solidFill>
                  <a:schemeClr val="dk1"/>
                </a:solidFill>
                <a:latin typeface="Nunito"/>
                <a:ea typeface="Nunito"/>
                <a:cs typeface="Nunito"/>
                <a:sym typeface="Nunito"/>
              </a:rPr>
              <a:t>ress </a:t>
            </a:r>
            <a:r>
              <a:rPr b="1" lang="en-GB" sz="1500">
                <a:solidFill>
                  <a:schemeClr val="dk1"/>
                </a:solidFill>
                <a:latin typeface="Nunito"/>
                <a:ea typeface="Nunito"/>
                <a:cs typeface="Nunito"/>
                <a:sym typeface="Nunito"/>
              </a:rPr>
              <a:t>r</a:t>
            </a:r>
            <a:r>
              <a:rPr b="1" i="0" lang="en-GB" sz="1500" u="none" cap="none" strike="noStrike">
                <a:solidFill>
                  <a:schemeClr val="dk1"/>
                </a:solidFill>
                <a:latin typeface="Nunito"/>
                <a:ea typeface="Nunito"/>
                <a:cs typeface="Nunito"/>
                <a:sym typeface="Nunito"/>
              </a:rPr>
              <a:t>elease from 3 Nov: </a:t>
            </a:r>
            <a:r>
              <a:rPr b="1" lang="en-GB" sz="1500" u="sng">
                <a:solidFill>
                  <a:schemeClr val="hlink"/>
                </a:solidFill>
                <a:latin typeface="Nunito"/>
                <a:ea typeface="Nunito"/>
                <a:cs typeface="Nunito"/>
                <a:sym typeface="Nunito"/>
                <a:hlinkClick r:id="rId11"/>
              </a:rPr>
              <a:t>International community must end greenwashing…</a:t>
            </a:r>
            <a:endParaRPr b="0" i="0" sz="1600" u="none" cap="none" strike="noStrike">
              <a:solidFill>
                <a:srgbClr val="000000"/>
              </a:solidFill>
              <a:latin typeface="Nunito"/>
              <a:ea typeface="Nunito"/>
              <a:cs typeface="Nunito"/>
              <a:sym typeface="Nunito"/>
            </a:endParaRPr>
          </a:p>
        </p:txBody>
      </p:sp>
      <p:pic>
        <p:nvPicPr>
          <p:cNvPr id="97" name="Google Shape;97;p4"/>
          <p:cNvPicPr preferRelativeResize="0"/>
          <p:nvPr/>
        </p:nvPicPr>
        <p:blipFill rotWithShape="1">
          <a:blip r:embed="rId12">
            <a:alphaModFix/>
          </a:blip>
          <a:srcRect b="0" l="0" r="0" t="0"/>
          <a:stretch/>
        </p:blipFill>
        <p:spPr>
          <a:xfrm>
            <a:off x="5958843" y="1878000"/>
            <a:ext cx="2436132" cy="3097299"/>
          </a:xfrm>
          <a:prstGeom prst="rect">
            <a:avLst/>
          </a:prstGeom>
          <a:noFill/>
          <a:ln>
            <a:noFill/>
          </a:ln>
        </p:spPr>
      </p:pic>
      <p:pic>
        <p:nvPicPr>
          <p:cNvPr id="98" name="Google Shape;98;p4"/>
          <p:cNvPicPr preferRelativeResize="0"/>
          <p:nvPr/>
        </p:nvPicPr>
        <p:blipFill rotWithShape="1">
          <a:blip r:embed="rId13">
            <a:alphaModFix/>
          </a:blip>
          <a:srcRect b="0" l="0" r="0" t="0"/>
          <a:stretch/>
        </p:blipFill>
        <p:spPr>
          <a:xfrm>
            <a:off x="7329849" y="376750"/>
            <a:ext cx="1320151" cy="1164801"/>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17b0bf56c94_0_22"/>
          <p:cNvSpPr/>
          <p:nvPr/>
        </p:nvSpPr>
        <p:spPr>
          <a:xfrm>
            <a:off x="0" y="-13558"/>
            <a:ext cx="9144000" cy="1781400"/>
          </a:xfrm>
          <a:prstGeom prst="rect">
            <a:avLst/>
          </a:prstGeom>
          <a:solidFill>
            <a:srgbClr val="21252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g17b0bf56c94_0_22"/>
          <p:cNvSpPr txBox="1"/>
          <p:nvPr>
            <p:ph type="title"/>
          </p:nvPr>
        </p:nvSpPr>
        <p:spPr>
          <a:xfrm>
            <a:off x="546025" y="376750"/>
            <a:ext cx="6531600" cy="1419600"/>
          </a:xfrm>
          <a:prstGeom prst="rect">
            <a:avLst/>
          </a:prstGeom>
          <a:noFill/>
          <a:ln>
            <a:noFill/>
          </a:ln>
        </p:spPr>
        <p:txBody>
          <a:bodyPr anchorCtr="0" anchor="t" bIns="91425" lIns="91425" spcFirstLastPara="1" rIns="91425" wrap="square" tIns="91425">
            <a:noAutofit/>
          </a:bodyPr>
          <a:lstStyle/>
          <a:p>
            <a:pPr indent="0" lvl="0" marL="0" rtl="0" algn="l">
              <a:lnSpc>
                <a:spcPct val="70000"/>
              </a:lnSpc>
              <a:spcBef>
                <a:spcPts val="0"/>
              </a:spcBef>
              <a:spcAft>
                <a:spcPts val="0"/>
              </a:spcAft>
              <a:buSzPts val="990"/>
              <a:buNone/>
            </a:pPr>
            <a:r>
              <a:rPr lang="en-GB" sz="4800">
                <a:solidFill>
                  <a:srgbClr val="F8F9FA"/>
                </a:solidFill>
                <a:latin typeface="Bebas Neue"/>
                <a:ea typeface="Bebas Neue"/>
                <a:cs typeface="Bebas Neue"/>
                <a:sym typeface="Bebas Neue"/>
              </a:rPr>
              <a:t>Where can I find out </a:t>
            </a:r>
            <a:br>
              <a:rPr lang="en-GB" sz="4800">
                <a:solidFill>
                  <a:srgbClr val="F8F9FA"/>
                </a:solidFill>
                <a:latin typeface="Bebas Neue"/>
                <a:ea typeface="Bebas Neue"/>
                <a:cs typeface="Bebas Neue"/>
                <a:sym typeface="Bebas Neue"/>
              </a:rPr>
            </a:br>
            <a:r>
              <a:rPr lang="en-GB" sz="4800">
                <a:solidFill>
                  <a:srgbClr val="F8F9FA"/>
                </a:solidFill>
                <a:latin typeface="Bebas Neue"/>
                <a:ea typeface="Bebas Neue"/>
                <a:cs typeface="Bebas Neue"/>
                <a:sym typeface="Bebas Neue"/>
              </a:rPr>
              <a:t>MORE ABOUT </a:t>
            </a:r>
            <a:r>
              <a:rPr lang="en-GB" sz="4800">
                <a:solidFill>
                  <a:srgbClr val="6A9913"/>
                </a:solidFill>
                <a:latin typeface="Bebas Neue"/>
                <a:ea typeface="Bebas Neue"/>
                <a:cs typeface="Bebas Neue"/>
                <a:sym typeface="Bebas Neue"/>
              </a:rPr>
              <a:t>real solutions?</a:t>
            </a:r>
            <a:endParaRPr sz="4800">
              <a:solidFill>
                <a:srgbClr val="F8F9FA"/>
              </a:solidFill>
              <a:latin typeface="Bebas Neue"/>
              <a:ea typeface="Bebas Neue"/>
              <a:cs typeface="Bebas Neue"/>
              <a:sym typeface="Bebas Neue"/>
            </a:endParaRPr>
          </a:p>
        </p:txBody>
      </p:sp>
      <p:sp>
        <p:nvSpPr>
          <p:cNvPr id="105" name="Google Shape;105;g17b0bf56c94_0_22"/>
          <p:cNvSpPr txBox="1"/>
          <p:nvPr/>
        </p:nvSpPr>
        <p:spPr>
          <a:xfrm>
            <a:off x="5347402" y="1993800"/>
            <a:ext cx="3538200" cy="4002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F8F9FA"/>
              </a:buClr>
              <a:buSzPts val="1400"/>
              <a:buFont typeface="Arial"/>
              <a:buChar char="●"/>
            </a:pPr>
            <a:r>
              <a:t/>
            </a:r>
            <a:endParaRPr b="0" i="0" sz="1400" u="none" cap="none" strike="noStrike">
              <a:solidFill>
                <a:srgbClr val="000000"/>
              </a:solidFill>
              <a:latin typeface="Arial"/>
              <a:ea typeface="Arial"/>
              <a:cs typeface="Arial"/>
              <a:sym typeface="Arial"/>
            </a:endParaRPr>
          </a:p>
        </p:txBody>
      </p:sp>
      <p:sp>
        <p:nvSpPr>
          <p:cNvPr id="106" name="Google Shape;106;g17b0bf56c94_0_22"/>
          <p:cNvSpPr txBox="1"/>
          <p:nvPr/>
        </p:nvSpPr>
        <p:spPr>
          <a:xfrm>
            <a:off x="546025" y="1796350"/>
            <a:ext cx="8494500" cy="2878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1" i="0" lang="en-GB" sz="1400" u="none" cap="none" strike="noStrike">
                <a:solidFill>
                  <a:schemeClr val="dk1"/>
                </a:solidFill>
                <a:latin typeface="Nunito"/>
                <a:ea typeface="Nunito"/>
                <a:cs typeface="Nunito"/>
                <a:sym typeface="Nunito"/>
                <a:extLst>
                  <a:ext uri="http://customooxmlschemas.google.com/">
                    <go:slidesCustomData xmlns:go="http://customooxmlschemas.google.com/" textRoundtripDataId="8"/>
                  </a:ext>
                </a:extLst>
              </a:rPr>
              <a:t>November 14 &amp; 15</a:t>
            </a:r>
            <a:endParaRPr b="1" i="0" sz="1400" u="none" cap="none" strike="noStrike">
              <a:solidFill>
                <a:schemeClr val="dk1"/>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400"/>
              <a:buFont typeface="Arial"/>
              <a:buNone/>
            </a:pPr>
            <a:r>
              <a:rPr b="1" i="0" lang="en-GB" sz="1400" u="none" cap="none" strike="noStrike">
                <a:solidFill>
                  <a:schemeClr val="dk1"/>
                </a:solidFill>
                <a:latin typeface="Nunito"/>
                <a:ea typeface="Nunito"/>
                <a:cs typeface="Nunito"/>
                <a:sym typeface="Nunito"/>
              </a:rPr>
              <a:t>Exhibits Booth @COP27 </a:t>
            </a:r>
            <a:endParaRPr b="1" i="0" sz="1400" u="none" cap="none" strike="noStrike">
              <a:solidFill>
                <a:schemeClr val="dk1"/>
              </a:solidFill>
              <a:latin typeface="Nunito"/>
              <a:ea typeface="Nunito"/>
              <a:cs typeface="Nunito"/>
              <a:sym typeface="Nunito"/>
            </a:endParaRPr>
          </a:p>
          <a:p>
            <a:pPr indent="-317500" lvl="0" marL="457200" marR="0" rtl="0" algn="l">
              <a:lnSpc>
                <a:spcPct val="115000"/>
              </a:lnSpc>
              <a:spcBef>
                <a:spcPts val="0"/>
              </a:spcBef>
              <a:spcAft>
                <a:spcPts val="0"/>
              </a:spcAft>
              <a:buClr>
                <a:srgbClr val="000000"/>
              </a:buClr>
              <a:buSzPts val="1400"/>
              <a:buFont typeface="Nunito"/>
              <a:buChar char="●"/>
            </a:pPr>
            <a:r>
              <a:rPr b="0" i="0" lang="en-GB" sz="1400" u="sng" cap="none" strike="noStrike">
                <a:solidFill>
                  <a:schemeClr val="hlink"/>
                </a:solidFill>
                <a:latin typeface="Nunito"/>
                <a:ea typeface="Nunito"/>
                <a:cs typeface="Nunito"/>
                <a:sym typeface="Nunito"/>
                <a:hlinkClick r:id="rId3"/>
              </a:rPr>
              <a:t>“Net Gain” is a lose-lose for rights, gender justice and social equity in biodiversity policy</a:t>
            </a:r>
            <a:endParaRPr b="0" i="0" sz="1400" u="sng" cap="none" strike="noStrike">
              <a:solidFill>
                <a:schemeClr val="hlink"/>
              </a:solidFill>
              <a:latin typeface="Nunito"/>
              <a:ea typeface="Nunito"/>
              <a:cs typeface="Nunito"/>
              <a:sym typeface="Nunito"/>
            </a:endParaRPr>
          </a:p>
          <a:p>
            <a:pPr indent="-317500" lvl="0" marL="457200" marR="0" rtl="0" algn="l">
              <a:lnSpc>
                <a:spcPct val="115000"/>
              </a:lnSpc>
              <a:spcBef>
                <a:spcPts val="0"/>
              </a:spcBef>
              <a:spcAft>
                <a:spcPts val="0"/>
              </a:spcAft>
              <a:buClr>
                <a:srgbClr val="000000"/>
              </a:buClr>
              <a:buSzPts val="1400"/>
              <a:buFont typeface="Nunito"/>
              <a:buChar char="●"/>
            </a:pPr>
            <a:r>
              <a:rPr b="0" i="0" lang="en-GB" sz="1400" u="sng" cap="none" strike="noStrike">
                <a:solidFill>
                  <a:schemeClr val="hlink"/>
                </a:solidFill>
                <a:latin typeface="Nunito"/>
                <a:ea typeface="Nunito"/>
                <a:cs typeface="Nunito"/>
                <a:sym typeface="Nunito"/>
                <a:hlinkClick r:id="rId4"/>
              </a:rPr>
              <a:t>Gender justice and climate action: A feminist analysis of forest and climate policy-making</a:t>
            </a:r>
            <a:endParaRPr b="0" i="0" sz="1400" u="sng" cap="none" strike="noStrike">
              <a:solidFill>
                <a:schemeClr val="hlink"/>
              </a:solidFill>
              <a:latin typeface="Nunito"/>
              <a:ea typeface="Nunito"/>
              <a:cs typeface="Nunito"/>
              <a:sym typeface="Nunito"/>
            </a:endParaRPr>
          </a:p>
          <a:p>
            <a:pPr indent="-317500" lvl="0" marL="457200" marR="0" rtl="0" algn="l">
              <a:lnSpc>
                <a:spcPct val="115000"/>
              </a:lnSpc>
              <a:spcBef>
                <a:spcPts val="0"/>
              </a:spcBef>
              <a:spcAft>
                <a:spcPts val="0"/>
              </a:spcAft>
              <a:buClr>
                <a:srgbClr val="000000"/>
              </a:buClr>
              <a:buSzPts val="1400"/>
              <a:buFont typeface="Nunito"/>
              <a:buChar char="●"/>
            </a:pPr>
            <a:r>
              <a:rPr b="0" i="0" lang="en-GB" sz="1400" u="sng" cap="none" strike="noStrike">
                <a:solidFill>
                  <a:schemeClr val="hlink"/>
                </a:solidFill>
                <a:latin typeface="Nunito"/>
                <a:ea typeface="Nunito"/>
                <a:cs typeface="Nunito"/>
                <a:sym typeface="Nunito"/>
                <a:hlinkClick r:id="rId5"/>
              </a:rPr>
              <a:t>A Gendered Perspective on the Proposed EU Regulation on Deforestation-Free Products</a:t>
            </a:r>
            <a:endParaRPr b="0" i="0" sz="1400" u="none" cap="none" strike="noStrike">
              <a:solidFill>
                <a:srgbClr val="000000"/>
              </a:solidFill>
              <a:latin typeface="Nunito"/>
              <a:ea typeface="Nunito"/>
              <a:cs typeface="Nunito"/>
              <a:sym typeface="Nunito"/>
            </a:endParaRPr>
          </a:p>
          <a:p>
            <a:pPr indent="-317500" lvl="0" marL="457200" marR="0" rtl="0" algn="l">
              <a:lnSpc>
                <a:spcPct val="115000"/>
              </a:lnSpc>
              <a:spcBef>
                <a:spcPts val="0"/>
              </a:spcBef>
              <a:spcAft>
                <a:spcPts val="0"/>
              </a:spcAft>
              <a:buClr>
                <a:srgbClr val="000000"/>
              </a:buClr>
              <a:buSzPts val="1400"/>
              <a:buFont typeface="Nunito"/>
              <a:buChar char="●"/>
            </a:pPr>
            <a:r>
              <a:rPr b="0" i="0" lang="en-GB" sz="1400" u="sng" cap="none" strike="noStrike">
                <a:solidFill>
                  <a:schemeClr val="hlink"/>
                </a:solidFill>
                <a:latin typeface="Nunito"/>
                <a:ea typeface="Nunito"/>
                <a:cs typeface="Nunito"/>
                <a:sym typeface="Nunito"/>
                <a:hlinkClick r:id="rId6"/>
              </a:rPr>
              <a:t>The industrialisation of forest-based bioenergy in Nepal and its impacts on women and other forest-dependent peoples</a:t>
            </a:r>
            <a:endParaRPr b="0" i="0" sz="1400" u="sng" cap="none" strike="noStrike">
              <a:solidFill>
                <a:schemeClr val="hlink"/>
              </a:solidFill>
              <a:latin typeface="Nunito"/>
              <a:ea typeface="Nunito"/>
              <a:cs typeface="Nunito"/>
              <a:sym typeface="Nunito"/>
            </a:endParaRPr>
          </a:p>
          <a:p>
            <a:pPr indent="-317500" lvl="0" marL="457200" marR="0" rtl="0" algn="l">
              <a:lnSpc>
                <a:spcPct val="115000"/>
              </a:lnSpc>
              <a:spcBef>
                <a:spcPts val="0"/>
              </a:spcBef>
              <a:spcAft>
                <a:spcPts val="0"/>
              </a:spcAft>
              <a:buClr>
                <a:srgbClr val="000000"/>
              </a:buClr>
              <a:buSzPts val="1400"/>
              <a:buFont typeface="Nunito"/>
              <a:buChar char="●"/>
            </a:pPr>
            <a:r>
              <a:rPr b="0" i="0" lang="en-GB" sz="1400" u="sng" cap="none" strike="noStrike">
                <a:solidFill>
                  <a:schemeClr val="hlink"/>
                </a:solidFill>
                <a:latin typeface="Nunito"/>
                <a:ea typeface="Nunito"/>
                <a:cs typeface="Nunito"/>
                <a:sym typeface="Nunito"/>
                <a:hlinkClick r:id="rId7"/>
              </a:rPr>
              <a:t>Whose Land, Whose Forests? The Gendered Impacts and Colonial Roots of Extractive Industries</a:t>
            </a:r>
            <a:endParaRPr b="0" i="0" sz="1400" u="sng" cap="none" strike="noStrike">
              <a:solidFill>
                <a:schemeClr val="hlink"/>
              </a:solidFill>
              <a:latin typeface="Nunito"/>
              <a:ea typeface="Nunito"/>
              <a:cs typeface="Nunito"/>
              <a:sym typeface="Nunito"/>
            </a:endParaRPr>
          </a:p>
          <a:p>
            <a:pPr indent="-317500" lvl="0" marL="457200" marR="0" rtl="0" algn="l">
              <a:lnSpc>
                <a:spcPct val="115000"/>
              </a:lnSpc>
              <a:spcBef>
                <a:spcPts val="0"/>
              </a:spcBef>
              <a:spcAft>
                <a:spcPts val="0"/>
              </a:spcAft>
              <a:buClr>
                <a:srgbClr val="000000"/>
              </a:buClr>
              <a:buSzPts val="1400"/>
              <a:buFont typeface="Nunito"/>
              <a:buChar char="●"/>
            </a:pPr>
            <a:r>
              <a:rPr b="0" i="0" lang="en-GB" sz="1400" u="sng" cap="none" strike="noStrike">
                <a:solidFill>
                  <a:schemeClr val="hlink"/>
                </a:solidFill>
                <a:latin typeface="Nunito"/>
                <a:ea typeface="Nunito"/>
                <a:cs typeface="Nunito"/>
                <a:sym typeface="Nunito"/>
                <a:hlinkClick r:id="rId8"/>
              </a:rPr>
              <a:t>Gender justice and livestock farming: A feminist analysis of livestock and forest policy-making</a:t>
            </a:r>
            <a:endParaRPr b="0" i="0" sz="1400" u="sng" cap="none" strike="noStrike">
              <a:solidFill>
                <a:schemeClr val="hlink"/>
              </a:solidFill>
              <a:latin typeface="Nunito"/>
              <a:ea typeface="Nunito"/>
              <a:cs typeface="Nunito"/>
              <a:sym typeface="Nunito"/>
            </a:endParaRPr>
          </a:p>
          <a:p>
            <a:pPr indent="-317500" lvl="0" marL="457200" marR="0" rtl="0" algn="l">
              <a:lnSpc>
                <a:spcPct val="115000"/>
              </a:lnSpc>
              <a:spcBef>
                <a:spcPts val="0"/>
              </a:spcBef>
              <a:spcAft>
                <a:spcPts val="0"/>
              </a:spcAft>
              <a:buClr>
                <a:srgbClr val="000000"/>
              </a:buClr>
              <a:buSzPts val="1400"/>
              <a:buFont typeface="Nunito"/>
              <a:buChar char="●"/>
            </a:pPr>
            <a:r>
              <a:rPr b="0" i="0" lang="en-GB" sz="1400" u="sng" cap="none" strike="noStrike">
                <a:solidFill>
                  <a:schemeClr val="hlink"/>
                </a:solidFill>
                <a:latin typeface="Nunito"/>
                <a:ea typeface="Nunito"/>
                <a:cs typeface="Nunito"/>
                <a:sym typeface="Nunito"/>
                <a:hlinkClick r:id="rId9"/>
              </a:rPr>
              <a:t>Report: The State of Industrial Livestock in Asia and its Impacts on Deforestation and Livelihoods</a:t>
            </a:r>
            <a:endParaRPr sz="1200">
              <a:latin typeface="Nunito"/>
              <a:ea typeface="Nunito"/>
              <a:cs typeface="Nunito"/>
              <a:sym typeface="Nunito"/>
            </a:endParaRPr>
          </a:p>
          <a:p>
            <a:pPr indent="-317500" lvl="0" marL="457200" marR="0" rtl="0" algn="l">
              <a:lnSpc>
                <a:spcPct val="115000"/>
              </a:lnSpc>
              <a:spcBef>
                <a:spcPts val="0"/>
              </a:spcBef>
              <a:spcAft>
                <a:spcPts val="0"/>
              </a:spcAft>
              <a:buSzPts val="1400"/>
              <a:buFont typeface="Nunito"/>
              <a:buChar char="●"/>
            </a:pPr>
            <a:r>
              <a:rPr lang="en-GB" u="sng">
                <a:solidFill>
                  <a:schemeClr val="hlink"/>
                </a:solidFill>
                <a:latin typeface="Nunito"/>
                <a:ea typeface="Nunito"/>
                <a:cs typeface="Nunito"/>
                <a:sym typeface="Nunito"/>
                <a:hlinkClick r:id="rId10"/>
              </a:rPr>
              <a:t>What are the real solutions to the climate change crisis?</a:t>
            </a:r>
            <a:r>
              <a:rPr lang="en-GB">
                <a:latin typeface="Nunito"/>
                <a:ea typeface="Nunito"/>
                <a:cs typeface="Nunito"/>
                <a:sym typeface="Nunito"/>
              </a:rPr>
              <a:t> [</a:t>
            </a:r>
            <a:r>
              <a:rPr lang="en-GB" u="sng">
                <a:solidFill>
                  <a:schemeClr val="hlink"/>
                </a:solidFill>
                <a:latin typeface="Nunito"/>
                <a:ea typeface="Nunito"/>
                <a:cs typeface="Nunito"/>
                <a:sym typeface="Nunito"/>
                <a:hlinkClick r:id="rId11"/>
              </a:rPr>
              <a:t>en español</a:t>
            </a:r>
            <a:r>
              <a:rPr lang="en-GB">
                <a:latin typeface="Nunito"/>
                <a:ea typeface="Nunito"/>
                <a:cs typeface="Nunito"/>
                <a:sym typeface="Nunito"/>
              </a:rPr>
              <a:t> | </a:t>
            </a:r>
            <a:r>
              <a:rPr lang="en-GB" u="sng">
                <a:solidFill>
                  <a:schemeClr val="hlink"/>
                </a:solidFill>
                <a:latin typeface="Nunito"/>
                <a:ea typeface="Nunito"/>
                <a:cs typeface="Nunito"/>
                <a:sym typeface="Nunito"/>
                <a:hlinkClick r:id="rId12"/>
              </a:rPr>
              <a:t>en français</a:t>
            </a:r>
            <a:r>
              <a:rPr lang="en-GB">
                <a:latin typeface="Nunito"/>
                <a:ea typeface="Nunito"/>
                <a:cs typeface="Nunito"/>
                <a:sym typeface="Nunito"/>
              </a:rPr>
              <a:t>]</a:t>
            </a:r>
            <a:endParaRPr>
              <a:latin typeface="Nunito"/>
              <a:ea typeface="Nunito"/>
              <a:cs typeface="Nunito"/>
              <a:sym typeface="Nunito"/>
            </a:endParaRPr>
          </a:p>
        </p:txBody>
      </p:sp>
      <p:pic>
        <p:nvPicPr>
          <p:cNvPr id="107" name="Google Shape;107;g17b0bf56c94_0_22"/>
          <p:cNvPicPr preferRelativeResize="0"/>
          <p:nvPr/>
        </p:nvPicPr>
        <p:blipFill rotWithShape="1">
          <a:blip r:embed="rId13">
            <a:alphaModFix/>
          </a:blip>
          <a:srcRect b="0" l="0" r="0" t="0"/>
          <a:stretch/>
        </p:blipFill>
        <p:spPr>
          <a:xfrm>
            <a:off x="7329849" y="376750"/>
            <a:ext cx="1320151" cy="1164801"/>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17b0bf56c94_0_14"/>
          <p:cNvSpPr/>
          <p:nvPr/>
        </p:nvSpPr>
        <p:spPr>
          <a:xfrm>
            <a:off x="0" y="-13558"/>
            <a:ext cx="9144000" cy="1781400"/>
          </a:xfrm>
          <a:prstGeom prst="rect">
            <a:avLst/>
          </a:prstGeom>
          <a:solidFill>
            <a:srgbClr val="21252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g17b0bf56c94_0_14"/>
          <p:cNvSpPr txBox="1"/>
          <p:nvPr>
            <p:ph type="title"/>
          </p:nvPr>
        </p:nvSpPr>
        <p:spPr>
          <a:xfrm>
            <a:off x="546025" y="376750"/>
            <a:ext cx="6531600" cy="1419600"/>
          </a:xfrm>
          <a:prstGeom prst="rect">
            <a:avLst/>
          </a:prstGeom>
          <a:noFill/>
          <a:ln>
            <a:noFill/>
          </a:ln>
        </p:spPr>
        <p:txBody>
          <a:bodyPr anchorCtr="0" anchor="t" bIns="91425" lIns="91425" spcFirstLastPara="1" rIns="91425" wrap="square" tIns="91425">
            <a:noAutofit/>
          </a:bodyPr>
          <a:lstStyle/>
          <a:p>
            <a:pPr indent="0" lvl="0" marL="0" rtl="0" algn="l">
              <a:lnSpc>
                <a:spcPct val="70000"/>
              </a:lnSpc>
              <a:spcBef>
                <a:spcPts val="0"/>
              </a:spcBef>
              <a:spcAft>
                <a:spcPts val="0"/>
              </a:spcAft>
              <a:buSzPts val="990"/>
              <a:buNone/>
            </a:pPr>
            <a:r>
              <a:rPr lang="en-GB" sz="4800">
                <a:solidFill>
                  <a:srgbClr val="F8F9FA"/>
                </a:solidFill>
                <a:latin typeface="Bebas Neue"/>
                <a:ea typeface="Bebas Neue"/>
                <a:cs typeface="Bebas Neue"/>
                <a:sym typeface="Bebas Neue"/>
              </a:rPr>
              <a:t>gfc events </a:t>
            </a:r>
            <a:r>
              <a:rPr lang="en-GB" sz="4800">
                <a:solidFill>
                  <a:srgbClr val="6A9913"/>
                </a:solidFill>
                <a:latin typeface="Bebas Neue"/>
                <a:ea typeface="Bebas Neue"/>
                <a:cs typeface="Bebas Neue"/>
                <a:sym typeface="Bebas Neue"/>
              </a:rPr>
              <a:t>at cop27</a:t>
            </a:r>
            <a:endParaRPr sz="4800">
              <a:solidFill>
                <a:srgbClr val="F8F9FA"/>
              </a:solidFill>
              <a:latin typeface="Bebas Neue"/>
              <a:ea typeface="Bebas Neue"/>
              <a:cs typeface="Bebas Neue"/>
              <a:sym typeface="Bebas Neue"/>
            </a:endParaRPr>
          </a:p>
        </p:txBody>
      </p:sp>
      <p:sp>
        <p:nvSpPr>
          <p:cNvPr id="114" name="Google Shape;114;g17b0bf56c94_0_14"/>
          <p:cNvSpPr txBox="1"/>
          <p:nvPr/>
        </p:nvSpPr>
        <p:spPr>
          <a:xfrm>
            <a:off x="5347402" y="1993800"/>
            <a:ext cx="3538200" cy="4002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F8F9FA"/>
              </a:buClr>
              <a:buSzPts val="1400"/>
              <a:buFont typeface="Arial"/>
              <a:buChar char="●"/>
            </a:pPr>
            <a:r>
              <a:t/>
            </a:r>
            <a:endParaRPr b="0" i="0" sz="1400" u="none" cap="none" strike="noStrike">
              <a:solidFill>
                <a:srgbClr val="000000"/>
              </a:solidFill>
              <a:latin typeface="Arial"/>
              <a:ea typeface="Arial"/>
              <a:cs typeface="Arial"/>
              <a:sym typeface="Arial"/>
            </a:endParaRPr>
          </a:p>
        </p:txBody>
      </p:sp>
      <p:sp>
        <p:nvSpPr>
          <p:cNvPr id="115" name="Google Shape;115;g17b0bf56c94_0_14"/>
          <p:cNvSpPr txBox="1"/>
          <p:nvPr/>
        </p:nvSpPr>
        <p:spPr>
          <a:xfrm>
            <a:off x="546025" y="1951200"/>
            <a:ext cx="7792800" cy="3130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700"/>
              <a:buFont typeface="Arial"/>
              <a:buNone/>
            </a:pPr>
            <a:r>
              <a:rPr b="1" i="0" lang="en-GB" sz="1200" u="none" cap="none" strike="noStrike">
                <a:solidFill>
                  <a:schemeClr val="dk1"/>
                </a:solidFill>
                <a:latin typeface="Nunito"/>
                <a:ea typeface="Nunito"/>
                <a:cs typeface="Nunito"/>
                <a:sym typeface="Nunito"/>
              </a:rPr>
              <a:t>November 10, </a:t>
            </a:r>
            <a:r>
              <a:rPr b="1" lang="en-GB" sz="1200">
                <a:solidFill>
                  <a:schemeClr val="dk1"/>
                </a:solidFill>
                <a:latin typeface="Nunito"/>
                <a:ea typeface="Nunito"/>
                <a:cs typeface="Nunito"/>
                <a:sym typeface="Nunito"/>
              </a:rPr>
              <a:t>13:30-14:00</a:t>
            </a:r>
            <a:endParaRPr b="1" i="0" sz="1200" u="none" cap="none" strike="noStrike">
              <a:solidFill>
                <a:schemeClr val="dk1"/>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700"/>
              <a:buFont typeface="Arial"/>
              <a:buNone/>
            </a:pPr>
            <a:r>
              <a:rPr b="1" i="0" lang="en-GB" sz="1200" u="none" cap="none" strike="noStrike">
                <a:solidFill>
                  <a:schemeClr val="dk1"/>
                </a:solidFill>
                <a:latin typeface="Nunito"/>
                <a:ea typeface="Nunito"/>
                <a:cs typeface="Nunito"/>
                <a:sym typeface="Nunito"/>
              </a:rPr>
              <a:t>Press Conference: </a:t>
            </a:r>
            <a:r>
              <a:rPr b="1" i="0" lang="en-GB" sz="1200" u="none" cap="none" strike="noStrike">
                <a:solidFill>
                  <a:srgbClr val="6A9913"/>
                </a:solidFill>
                <a:latin typeface="Nunito"/>
                <a:ea typeface="Nunito"/>
                <a:cs typeface="Nunito"/>
                <a:sym typeface="Nunito"/>
              </a:rPr>
              <a:t>The Roadmap to Ending False Climate Change Solutions</a:t>
            </a:r>
            <a:r>
              <a:rPr b="1" lang="en-GB" sz="1200">
                <a:solidFill>
                  <a:srgbClr val="6A9913"/>
                </a:solidFill>
                <a:latin typeface="Nunito"/>
                <a:ea typeface="Nunito"/>
                <a:cs typeface="Nunito"/>
                <a:sym typeface="Nunito"/>
              </a:rPr>
              <a:t>. </a:t>
            </a:r>
            <a:endParaRPr b="1" sz="1200">
              <a:solidFill>
                <a:srgbClr val="6A991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700"/>
              <a:buFont typeface="Arial"/>
              <a:buNone/>
            </a:pPr>
            <a:r>
              <a:rPr b="1" i="0" lang="en-GB" sz="1200" u="none" cap="none" strike="noStrike">
                <a:solidFill>
                  <a:schemeClr val="dk1"/>
                </a:solidFill>
                <a:latin typeface="Nunito"/>
                <a:ea typeface="Nunito"/>
                <a:cs typeface="Nunito"/>
                <a:sym typeface="Nunito"/>
              </a:rPr>
              <a:t>Press </a:t>
            </a:r>
            <a:r>
              <a:rPr b="1" lang="en-GB" sz="1200">
                <a:solidFill>
                  <a:schemeClr val="dk1"/>
                </a:solidFill>
                <a:latin typeface="Nunito"/>
                <a:ea typeface="Nunito"/>
                <a:cs typeface="Nunito"/>
                <a:sym typeface="Nunito"/>
              </a:rPr>
              <a:t>Conference</a:t>
            </a:r>
            <a:r>
              <a:rPr b="1" i="0" lang="en-GB" sz="1200" u="none" cap="none" strike="noStrike">
                <a:solidFill>
                  <a:schemeClr val="dk1"/>
                </a:solidFill>
                <a:latin typeface="Nunito"/>
                <a:ea typeface="Nunito"/>
                <a:cs typeface="Nunito"/>
                <a:sym typeface="Nunito"/>
              </a:rPr>
              <a:t> Room - Luxor. Taba Area, Hybrid.</a:t>
            </a:r>
            <a:endParaRPr b="1" sz="1200">
              <a:solidFill>
                <a:schemeClr val="dk1"/>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700"/>
              <a:buFont typeface="Arial"/>
              <a:buNone/>
            </a:pPr>
            <a:r>
              <a:t/>
            </a:r>
            <a:endParaRPr b="1" sz="1200">
              <a:solidFill>
                <a:schemeClr val="dk1"/>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700"/>
              <a:buFont typeface="Arial"/>
              <a:buNone/>
            </a:pPr>
            <a:r>
              <a:rPr b="1" lang="en-GB" sz="1200">
                <a:solidFill>
                  <a:schemeClr val="dk1"/>
                </a:solidFill>
                <a:latin typeface="Nunito"/>
                <a:ea typeface="Nunito"/>
                <a:cs typeface="Nunito"/>
                <a:sym typeface="Nunito"/>
              </a:rPr>
              <a:t>November 11, </a:t>
            </a:r>
            <a:r>
              <a:rPr b="1" lang="en-GB" sz="1200">
                <a:solidFill>
                  <a:schemeClr val="dk1"/>
                </a:solidFill>
                <a:latin typeface="Nunito"/>
                <a:ea typeface="Nunito"/>
                <a:cs typeface="Nunito"/>
                <a:sym typeface="Nunito"/>
              </a:rPr>
              <a:t>14.30-15.45</a:t>
            </a:r>
            <a:endParaRPr b="1" sz="1200">
              <a:solidFill>
                <a:schemeClr val="dk1"/>
              </a:solidFill>
              <a:latin typeface="Nunito"/>
              <a:ea typeface="Nunito"/>
              <a:cs typeface="Nunito"/>
              <a:sym typeface="Nunito"/>
            </a:endParaRPr>
          </a:p>
          <a:p>
            <a:pPr indent="0" lvl="0" marL="0" marR="0" rtl="0" algn="l">
              <a:lnSpc>
                <a:spcPct val="115000"/>
              </a:lnSpc>
              <a:spcBef>
                <a:spcPts val="0"/>
              </a:spcBef>
              <a:spcAft>
                <a:spcPts val="0"/>
              </a:spcAft>
              <a:buClr>
                <a:schemeClr val="dk1"/>
              </a:buClr>
              <a:buSzPts val="1100"/>
              <a:buFont typeface="Arial"/>
              <a:buNone/>
            </a:pPr>
            <a:r>
              <a:rPr b="1" lang="en-GB" sz="1200">
                <a:solidFill>
                  <a:schemeClr val="dk1"/>
                </a:solidFill>
                <a:latin typeface="Nunito"/>
                <a:ea typeface="Nunito"/>
                <a:cs typeface="Nunito"/>
                <a:sym typeface="Nunito"/>
              </a:rPr>
              <a:t>Event at Food4Climate Pavilion: </a:t>
            </a:r>
            <a:r>
              <a:rPr b="1" lang="en-GB" sz="1200">
                <a:solidFill>
                  <a:srgbClr val="6A9913"/>
                </a:solidFill>
                <a:latin typeface="Nunito"/>
                <a:ea typeface="Nunito"/>
                <a:cs typeface="Nunito"/>
                <a:sym typeface="Nunito"/>
              </a:rPr>
              <a:t>No More Omissions: Real Policy Action on Land Use, Animal Ag. &amp; GHGs</a:t>
            </a:r>
            <a:endParaRPr sz="600">
              <a:solidFill>
                <a:srgbClr val="6A9913"/>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700"/>
              <a:buFont typeface="Arial"/>
              <a:buNone/>
            </a:pPr>
            <a:r>
              <a:t/>
            </a:r>
            <a:endParaRPr b="1" i="0" sz="1200" u="none" cap="none" strike="noStrike">
              <a:solidFill>
                <a:schemeClr val="dk1"/>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700"/>
              <a:buFont typeface="Arial"/>
              <a:buNone/>
            </a:pPr>
            <a:r>
              <a:rPr b="1" i="0" lang="en-GB" sz="1200" u="none" cap="none" strike="noStrike">
                <a:solidFill>
                  <a:schemeClr val="dk1"/>
                </a:solidFill>
                <a:latin typeface="Nunito"/>
                <a:ea typeface="Nunito"/>
                <a:cs typeface="Nunito"/>
                <a:sym typeface="Nunito"/>
              </a:rPr>
              <a:t>November 12, </a:t>
            </a:r>
            <a:r>
              <a:rPr b="1" lang="en-GB" sz="1200">
                <a:solidFill>
                  <a:schemeClr val="dk1"/>
                </a:solidFill>
                <a:latin typeface="Nunito"/>
                <a:ea typeface="Nunito"/>
                <a:cs typeface="Nunito"/>
                <a:sym typeface="Nunito"/>
              </a:rPr>
              <a:t>13:15-14:45</a:t>
            </a:r>
            <a:endParaRPr b="1" i="0" sz="1200" u="none" cap="none" strike="noStrike">
              <a:solidFill>
                <a:schemeClr val="dk1"/>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700"/>
              <a:buFont typeface="Arial"/>
              <a:buNone/>
            </a:pPr>
            <a:r>
              <a:rPr b="1" i="0" lang="en-GB" sz="1200" u="none" cap="none" strike="noStrike">
                <a:solidFill>
                  <a:schemeClr val="dk1"/>
                </a:solidFill>
                <a:latin typeface="Nunito"/>
                <a:ea typeface="Nunito"/>
                <a:cs typeface="Nunito"/>
                <a:sym typeface="Nunito"/>
              </a:rPr>
              <a:t>Side-event</a:t>
            </a:r>
            <a:r>
              <a:rPr b="1" lang="en-GB" sz="1200">
                <a:solidFill>
                  <a:srgbClr val="6A9913"/>
                </a:solidFill>
                <a:latin typeface="Nunito"/>
                <a:ea typeface="Nunito"/>
                <a:cs typeface="Nunito"/>
                <a:sym typeface="Nunito"/>
              </a:rPr>
              <a:t>: </a:t>
            </a:r>
            <a:r>
              <a:rPr b="1" lang="en-GB" sz="1200">
                <a:solidFill>
                  <a:srgbClr val="6A9913"/>
                </a:solidFill>
                <a:latin typeface="Nunito"/>
                <a:ea typeface="Nunito"/>
                <a:cs typeface="Nunito"/>
                <a:sym typeface="Nunito"/>
              </a:rPr>
              <a:t>Build a Future of Real Solutions, not a Fossil Fuel House of Cards</a:t>
            </a:r>
            <a:r>
              <a:rPr b="1" lang="en-GB" sz="400">
                <a:solidFill>
                  <a:srgbClr val="666666"/>
                </a:solidFill>
                <a:highlight>
                  <a:srgbClr val="CBFFCB"/>
                </a:highlight>
              </a:rPr>
              <a:t> </a:t>
            </a:r>
            <a:endParaRPr b="1" sz="400">
              <a:solidFill>
                <a:srgbClr val="666666"/>
              </a:solidFill>
              <a:highlight>
                <a:srgbClr val="CBFFCB"/>
              </a:highlight>
            </a:endParaRPr>
          </a:p>
          <a:p>
            <a:pPr indent="0" lvl="0" marL="0" marR="0" rtl="0" algn="l">
              <a:lnSpc>
                <a:spcPct val="115000"/>
              </a:lnSpc>
              <a:spcBef>
                <a:spcPts val="0"/>
              </a:spcBef>
              <a:spcAft>
                <a:spcPts val="0"/>
              </a:spcAft>
              <a:buClr>
                <a:srgbClr val="000000"/>
              </a:buClr>
              <a:buSzPts val="1700"/>
              <a:buFont typeface="Arial"/>
              <a:buNone/>
            </a:pPr>
            <a:r>
              <a:rPr b="1" lang="en-GB" sz="1200">
                <a:solidFill>
                  <a:schemeClr val="dk1"/>
                </a:solidFill>
                <a:latin typeface="Nunito"/>
                <a:ea typeface="Nunito"/>
                <a:cs typeface="Nunito"/>
                <a:sym typeface="Nunito"/>
              </a:rPr>
              <a:t>Room Akhenaten. Hosted by Demand Climate Justice &amp; member groups CAI, CEO, FOEI, GFC, HOMEF, IEN</a:t>
            </a:r>
            <a:endParaRPr b="1" sz="1200">
              <a:solidFill>
                <a:schemeClr val="dk1"/>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700"/>
              <a:buFont typeface="Arial"/>
              <a:buNone/>
            </a:pPr>
            <a:r>
              <a:t/>
            </a:r>
            <a:endParaRPr b="1" sz="1200">
              <a:solidFill>
                <a:schemeClr val="dk1"/>
              </a:solidFill>
              <a:latin typeface="Nunito"/>
              <a:ea typeface="Nunito"/>
              <a:cs typeface="Nunito"/>
              <a:sym typeface="Nunito"/>
            </a:endParaRPr>
          </a:p>
          <a:p>
            <a:pPr indent="0" lvl="0" marL="0" rtl="0" algn="l">
              <a:lnSpc>
                <a:spcPct val="115000"/>
              </a:lnSpc>
              <a:spcBef>
                <a:spcPts val="0"/>
              </a:spcBef>
              <a:spcAft>
                <a:spcPts val="0"/>
              </a:spcAft>
              <a:buClr>
                <a:schemeClr val="dk1"/>
              </a:buClr>
              <a:buSzPts val="1600"/>
              <a:buFont typeface="Arial"/>
              <a:buNone/>
            </a:pPr>
            <a:r>
              <a:rPr b="1" lang="en-GB" sz="1200">
                <a:solidFill>
                  <a:schemeClr val="dk1"/>
                </a:solidFill>
                <a:latin typeface="Nunito"/>
                <a:ea typeface="Nunito"/>
                <a:cs typeface="Nunito"/>
                <a:sym typeface="Nunito"/>
              </a:rPr>
              <a:t>November 14, 12.30-13.45 EET</a:t>
            </a:r>
            <a:endParaRPr b="1" sz="1200">
              <a:solidFill>
                <a:schemeClr val="dk1"/>
              </a:solidFill>
              <a:latin typeface="Nunito"/>
              <a:ea typeface="Nunito"/>
              <a:cs typeface="Nunito"/>
              <a:sym typeface="Nunito"/>
            </a:endParaRPr>
          </a:p>
          <a:p>
            <a:pPr indent="0" lvl="0" marL="0" rtl="0" algn="l">
              <a:lnSpc>
                <a:spcPct val="115000"/>
              </a:lnSpc>
              <a:spcBef>
                <a:spcPts val="0"/>
              </a:spcBef>
              <a:spcAft>
                <a:spcPts val="0"/>
              </a:spcAft>
              <a:buClr>
                <a:schemeClr val="dk1"/>
              </a:buClr>
              <a:buSzPts val="1600"/>
              <a:buFont typeface="Arial"/>
              <a:buNone/>
            </a:pPr>
            <a:r>
              <a:rPr b="1" lang="en-GB" sz="1200">
                <a:solidFill>
                  <a:schemeClr val="dk1"/>
                </a:solidFill>
                <a:latin typeface="Nunito"/>
                <a:ea typeface="Nunito"/>
                <a:cs typeface="Nunito"/>
                <a:sym typeface="Nunito"/>
              </a:rPr>
              <a:t>Food4Climate Pavilion: </a:t>
            </a:r>
            <a:r>
              <a:rPr b="1" lang="en-GB" sz="1200">
                <a:solidFill>
                  <a:srgbClr val="6A9913"/>
                </a:solidFill>
                <a:latin typeface="Nunito"/>
                <a:ea typeface="Nunito"/>
                <a:cs typeface="Nunito"/>
                <a:sym typeface="Nunito"/>
              </a:rPr>
              <a:t>Livestock and Feed Crops Impact Women and Communities: Achieving Climate &amp; Gender Justice through Intersectional Policies &amp; Programs</a:t>
            </a:r>
            <a:endParaRPr b="1" sz="1200">
              <a:solidFill>
                <a:schemeClr val="dk1"/>
              </a:solidFill>
              <a:latin typeface="Nunito"/>
              <a:ea typeface="Nunito"/>
              <a:cs typeface="Nunito"/>
              <a:sym typeface="Nunito"/>
            </a:endParaRPr>
          </a:p>
        </p:txBody>
      </p:sp>
      <p:pic>
        <p:nvPicPr>
          <p:cNvPr id="116" name="Google Shape;116;g17b0bf56c94_0_14"/>
          <p:cNvPicPr preferRelativeResize="0"/>
          <p:nvPr/>
        </p:nvPicPr>
        <p:blipFill rotWithShape="1">
          <a:blip r:embed="rId3">
            <a:alphaModFix/>
          </a:blip>
          <a:srcRect b="0" l="0" r="0" t="0"/>
          <a:stretch/>
        </p:blipFill>
        <p:spPr>
          <a:xfrm>
            <a:off x="7329849" y="376750"/>
            <a:ext cx="1320151" cy="1164801"/>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17b0bf56c94_0_29"/>
          <p:cNvSpPr/>
          <p:nvPr/>
        </p:nvSpPr>
        <p:spPr>
          <a:xfrm>
            <a:off x="0" y="-13558"/>
            <a:ext cx="9144000" cy="1781400"/>
          </a:xfrm>
          <a:prstGeom prst="rect">
            <a:avLst/>
          </a:prstGeom>
          <a:solidFill>
            <a:srgbClr val="21252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g17b0bf56c94_0_29"/>
          <p:cNvSpPr txBox="1"/>
          <p:nvPr>
            <p:ph type="title"/>
          </p:nvPr>
        </p:nvSpPr>
        <p:spPr>
          <a:xfrm>
            <a:off x="546025" y="376750"/>
            <a:ext cx="6531600" cy="1419600"/>
          </a:xfrm>
          <a:prstGeom prst="rect">
            <a:avLst/>
          </a:prstGeom>
          <a:noFill/>
          <a:ln>
            <a:noFill/>
          </a:ln>
        </p:spPr>
        <p:txBody>
          <a:bodyPr anchorCtr="0" anchor="t" bIns="91425" lIns="91425" spcFirstLastPara="1" rIns="91425" wrap="square" tIns="91425">
            <a:noAutofit/>
          </a:bodyPr>
          <a:lstStyle/>
          <a:p>
            <a:pPr indent="0" lvl="0" marL="0" rtl="0" algn="l">
              <a:lnSpc>
                <a:spcPct val="70000"/>
              </a:lnSpc>
              <a:spcBef>
                <a:spcPts val="0"/>
              </a:spcBef>
              <a:spcAft>
                <a:spcPts val="0"/>
              </a:spcAft>
              <a:buSzPts val="990"/>
              <a:buNone/>
            </a:pPr>
            <a:r>
              <a:rPr lang="en-GB" sz="4800">
                <a:solidFill>
                  <a:srgbClr val="F8F9FA"/>
                </a:solidFill>
                <a:latin typeface="Bebas Neue"/>
                <a:ea typeface="Bebas Neue"/>
                <a:cs typeface="Bebas Neue"/>
                <a:sym typeface="Bebas Neue"/>
              </a:rPr>
              <a:t>Gfc events </a:t>
            </a:r>
            <a:r>
              <a:rPr lang="en-GB" sz="4800">
                <a:solidFill>
                  <a:srgbClr val="6A9913"/>
                </a:solidFill>
                <a:latin typeface="Bebas Neue"/>
                <a:ea typeface="Bebas Neue"/>
                <a:cs typeface="Bebas Neue"/>
                <a:sym typeface="Bebas Neue"/>
              </a:rPr>
              <a:t>at cop27</a:t>
            </a:r>
            <a:endParaRPr sz="4800">
              <a:solidFill>
                <a:srgbClr val="F8F9FA"/>
              </a:solidFill>
              <a:latin typeface="Bebas Neue"/>
              <a:ea typeface="Bebas Neue"/>
              <a:cs typeface="Bebas Neue"/>
              <a:sym typeface="Bebas Neue"/>
            </a:endParaRPr>
          </a:p>
        </p:txBody>
      </p:sp>
      <p:sp>
        <p:nvSpPr>
          <p:cNvPr id="123" name="Google Shape;123;g17b0bf56c94_0_29"/>
          <p:cNvSpPr txBox="1"/>
          <p:nvPr/>
        </p:nvSpPr>
        <p:spPr>
          <a:xfrm>
            <a:off x="5347402" y="1993800"/>
            <a:ext cx="3538200" cy="4002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F8F9FA"/>
              </a:buClr>
              <a:buSzPts val="1400"/>
              <a:buFont typeface="Arial"/>
              <a:buChar char="●"/>
            </a:pPr>
            <a:r>
              <a:t/>
            </a:r>
            <a:endParaRPr b="0" i="0" sz="1400" u="none" cap="none" strike="noStrike">
              <a:solidFill>
                <a:srgbClr val="000000"/>
              </a:solidFill>
              <a:latin typeface="Arial"/>
              <a:ea typeface="Arial"/>
              <a:cs typeface="Arial"/>
              <a:sym typeface="Arial"/>
            </a:endParaRPr>
          </a:p>
        </p:txBody>
      </p:sp>
      <p:sp>
        <p:nvSpPr>
          <p:cNvPr id="124" name="Google Shape;124;g17b0bf56c94_0_29"/>
          <p:cNvSpPr txBox="1"/>
          <p:nvPr/>
        </p:nvSpPr>
        <p:spPr>
          <a:xfrm>
            <a:off x="546025" y="1962100"/>
            <a:ext cx="82275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t/>
            </a:r>
            <a:endParaRPr b="1" i="0" sz="1700" u="none" cap="none" strike="noStrike">
              <a:solidFill>
                <a:schemeClr val="dk1"/>
              </a:solidFill>
              <a:latin typeface="Arial"/>
              <a:ea typeface="Arial"/>
              <a:cs typeface="Arial"/>
              <a:sym typeface="Arial"/>
            </a:endParaRPr>
          </a:p>
        </p:txBody>
      </p:sp>
      <p:sp>
        <p:nvSpPr>
          <p:cNvPr id="125" name="Google Shape;125;g17b0bf56c94_0_29"/>
          <p:cNvSpPr txBox="1"/>
          <p:nvPr/>
        </p:nvSpPr>
        <p:spPr>
          <a:xfrm>
            <a:off x="546025" y="1962100"/>
            <a:ext cx="8437200" cy="3130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600"/>
              <a:buFont typeface="Arial"/>
              <a:buNone/>
            </a:pPr>
            <a:r>
              <a:rPr b="1" lang="en-GB" sz="1200">
                <a:solidFill>
                  <a:schemeClr val="dk1"/>
                </a:solidFill>
                <a:latin typeface="Nunito"/>
                <a:ea typeface="Nunito"/>
                <a:cs typeface="Nunito"/>
                <a:sym typeface="Nunito"/>
              </a:rPr>
              <a:t>November 15, 14.30-15.45 EET</a:t>
            </a:r>
            <a:endParaRPr b="1" sz="1200">
              <a:solidFill>
                <a:schemeClr val="dk1"/>
              </a:solidFill>
              <a:latin typeface="Nunito"/>
              <a:ea typeface="Nunito"/>
              <a:cs typeface="Nunito"/>
              <a:sym typeface="Nunito"/>
            </a:endParaRPr>
          </a:p>
          <a:p>
            <a:pPr indent="0" lvl="0" marL="0" rtl="0" algn="l">
              <a:lnSpc>
                <a:spcPct val="115000"/>
              </a:lnSpc>
              <a:spcBef>
                <a:spcPts val="0"/>
              </a:spcBef>
              <a:spcAft>
                <a:spcPts val="0"/>
              </a:spcAft>
              <a:buClr>
                <a:schemeClr val="dk1"/>
              </a:buClr>
              <a:buSzPts val="1600"/>
              <a:buFont typeface="Arial"/>
              <a:buNone/>
            </a:pPr>
            <a:r>
              <a:rPr b="1" lang="en-GB" sz="1200">
                <a:solidFill>
                  <a:schemeClr val="dk1"/>
                </a:solidFill>
                <a:latin typeface="Nunito"/>
                <a:ea typeface="Nunito"/>
                <a:cs typeface="Nunito"/>
                <a:sym typeface="Nunito"/>
              </a:rPr>
              <a:t>Food4Climate Pavilion: </a:t>
            </a:r>
            <a:r>
              <a:rPr b="1" lang="en-GB" sz="1200">
                <a:solidFill>
                  <a:srgbClr val="6A9913"/>
                </a:solidFill>
                <a:latin typeface="Nunito"/>
                <a:ea typeface="Nunito"/>
                <a:cs typeface="Nunito"/>
                <a:sym typeface="Nunito"/>
              </a:rPr>
              <a:t>Deindustrialization for Transformation – Seeds become Forests and Food in the Hands of those who Care for the land</a:t>
            </a:r>
            <a:endParaRPr b="1" sz="1200">
              <a:solidFill>
                <a:srgbClr val="6A9913"/>
              </a:solidFill>
              <a:latin typeface="Nunito"/>
              <a:ea typeface="Nunito"/>
              <a:cs typeface="Nunito"/>
              <a:sym typeface="Nunito"/>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600"/>
              <a:buFont typeface="Arial"/>
              <a:buNone/>
            </a:pPr>
            <a:r>
              <a:rPr b="1" i="0" lang="en-GB" sz="1200" u="none" cap="none" strike="noStrike">
                <a:solidFill>
                  <a:srgbClr val="000000"/>
                </a:solidFill>
                <a:latin typeface="Nunito"/>
                <a:ea typeface="Nunito"/>
                <a:cs typeface="Nunito"/>
                <a:sym typeface="Nunito"/>
              </a:rPr>
              <a:t>November 16</a:t>
            </a:r>
            <a:r>
              <a:rPr b="1" lang="en-GB" sz="1200">
                <a:latin typeface="Nunito"/>
                <a:ea typeface="Nunito"/>
                <a:cs typeface="Nunito"/>
                <a:sym typeface="Nunito"/>
              </a:rPr>
              <a:t>, </a:t>
            </a:r>
            <a:r>
              <a:rPr b="1" lang="en-GB" sz="1200">
                <a:solidFill>
                  <a:schemeClr val="dk1"/>
                </a:solidFill>
                <a:latin typeface="Nunito"/>
                <a:ea typeface="Nunito"/>
                <a:cs typeface="Nunito"/>
                <a:sym typeface="Nunito"/>
              </a:rPr>
              <a:t>15.00-16.00 EET</a:t>
            </a:r>
            <a:endParaRPr b="1" sz="1200">
              <a:solidFill>
                <a:schemeClr val="dk1"/>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600"/>
              <a:buFont typeface="Arial"/>
              <a:buNone/>
            </a:pPr>
            <a:r>
              <a:rPr b="1" lang="en-GB" sz="1200">
                <a:solidFill>
                  <a:schemeClr val="dk1"/>
                </a:solidFill>
                <a:latin typeface="Nunito"/>
                <a:ea typeface="Nunito"/>
                <a:cs typeface="Nunito"/>
                <a:sym typeface="Nunito"/>
              </a:rPr>
              <a:t>Food4Climate Pavilion: </a:t>
            </a:r>
            <a:r>
              <a:rPr b="1" lang="en-GB" sz="1200">
                <a:solidFill>
                  <a:srgbClr val="6A9913"/>
                </a:solidFill>
                <a:latin typeface="Nunito"/>
                <a:ea typeface="Nunito"/>
                <a:cs typeface="Nunito"/>
                <a:sym typeface="Nunito"/>
              </a:rPr>
              <a:t>Workshop: Stop Financing Factory Farming Campaign: The Role of Multilateral Finance</a:t>
            </a:r>
            <a:endParaRPr b="1" sz="1200">
              <a:solidFill>
                <a:srgbClr val="6A9913"/>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600"/>
              <a:buFont typeface="Arial"/>
              <a:buNone/>
            </a:pPr>
            <a:r>
              <a:t/>
            </a:r>
            <a:endParaRPr b="1" sz="1200">
              <a:solidFill>
                <a:srgbClr val="6A9913"/>
              </a:solidFill>
              <a:latin typeface="Nunito"/>
              <a:ea typeface="Nunito"/>
              <a:cs typeface="Nunito"/>
              <a:sym typeface="Nunito"/>
            </a:endParaRPr>
          </a:p>
          <a:p>
            <a:pPr indent="0" lvl="0" marL="0" rtl="0" algn="l">
              <a:lnSpc>
                <a:spcPct val="115000"/>
              </a:lnSpc>
              <a:spcBef>
                <a:spcPts val="0"/>
              </a:spcBef>
              <a:spcAft>
                <a:spcPts val="0"/>
              </a:spcAft>
              <a:buClr>
                <a:schemeClr val="dk1"/>
              </a:buClr>
              <a:buSzPts val="1700"/>
              <a:buFont typeface="Arial"/>
              <a:buNone/>
            </a:pPr>
            <a:r>
              <a:rPr b="1" lang="en-GB" sz="1200">
                <a:solidFill>
                  <a:srgbClr val="1D1C1D"/>
                </a:solidFill>
                <a:highlight>
                  <a:srgbClr val="FFFFFF"/>
                </a:highlight>
                <a:latin typeface="Nunito"/>
                <a:ea typeface="Nunito"/>
                <a:cs typeface="Nunito"/>
                <a:sym typeface="Nunito"/>
                <a:extLst>
                  <a:ext uri="http://customooxmlschemas.google.com/">
                    <go:slidesCustomData xmlns:go="http://customooxmlschemas.google.com/" textRoundtripDataId="9"/>
                  </a:ext>
                </a:extLst>
              </a:rPr>
              <a:t>18:00-19:30 EET</a:t>
            </a:r>
            <a:endParaRPr b="1" sz="1200">
              <a:solidFill>
                <a:srgbClr val="1D1C1D"/>
              </a:solidFill>
              <a:highlight>
                <a:srgbClr val="FFFFFF"/>
              </a:highlight>
              <a:latin typeface="Nunito"/>
              <a:ea typeface="Nunito"/>
              <a:cs typeface="Nunito"/>
              <a:sym typeface="Nunito"/>
              <a:extLst>
                <a:ext uri="http://customooxmlschemas.google.com/">
                  <go:slidesCustomData xmlns:go="http://customooxmlschemas.google.com/" textRoundtripDataId="10"/>
                </a:ext>
              </a:extLst>
            </a:endParaRPr>
          </a:p>
          <a:p>
            <a:pPr indent="0" lvl="0" marL="0" rtl="0" algn="l">
              <a:lnSpc>
                <a:spcPct val="115000"/>
              </a:lnSpc>
              <a:spcBef>
                <a:spcPts val="0"/>
              </a:spcBef>
              <a:spcAft>
                <a:spcPts val="0"/>
              </a:spcAft>
              <a:buClr>
                <a:schemeClr val="dk1"/>
              </a:buClr>
              <a:buSzPts val="1700"/>
              <a:buFont typeface="Arial"/>
              <a:buNone/>
            </a:pPr>
            <a:r>
              <a:rPr b="1" lang="en-GB" sz="1200">
                <a:solidFill>
                  <a:srgbClr val="6A9913"/>
                </a:solidFill>
                <a:highlight>
                  <a:srgbClr val="FFFFFF"/>
                </a:highlight>
                <a:latin typeface="Nunito"/>
                <a:ea typeface="Nunito"/>
                <a:cs typeface="Nunito"/>
                <a:sym typeface="Nunito"/>
                <a:extLst>
                  <a:ext uri="http://customooxmlschemas.google.com/">
                    <go:slidesCustomData xmlns:go="http://customooxmlschemas.google.com/" textRoundtripDataId="11"/>
                  </a:ext>
                </a:extLst>
              </a:rPr>
              <a:t>Panel discussion</a:t>
            </a:r>
            <a:r>
              <a:rPr lang="en-GB" sz="1200">
                <a:solidFill>
                  <a:srgbClr val="6A9913"/>
                </a:solidFill>
                <a:highlight>
                  <a:srgbClr val="FFFFFF"/>
                </a:highlight>
                <a:latin typeface="Nunito"/>
                <a:ea typeface="Nunito"/>
                <a:cs typeface="Nunito"/>
                <a:sym typeface="Nunito"/>
                <a:extLst>
                  <a:ext uri="http://customooxmlschemas.google.com/">
                    <go:slidesCustomData xmlns:go="http://customooxmlschemas.google.com/" textRoundtripDataId="12"/>
                  </a:ext>
                </a:extLst>
              </a:rPr>
              <a:t>: </a:t>
            </a:r>
            <a:r>
              <a:rPr b="1" lang="en-GB" sz="1200">
                <a:solidFill>
                  <a:srgbClr val="6AA84F"/>
                </a:solidFill>
                <a:highlight>
                  <a:srgbClr val="FFFFFF"/>
                </a:highlight>
                <a:latin typeface="Nunito"/>
                <a:ea typeface="Nunito"/>
                <a:cs typeface="Nunito"/>
                <a:sym typeface="Nunito"/>
                <a:extLst>
                  <a:ext uri="http://customooxmlschemas.google.com/">
                    <go:slidesCustomData xmlns:go="http://customooxmlschemas.google.com/" textRoundtripDataId="13"/>
                  </a:ext>
                </a:extLst>
              </a:rPr>
              <a:t>Implications of Articles 6.4 and 6.8.  7:30pm</a:t>
            </a:r>
            <a:endParaRPr b="1" sz="1200">
              <a:solidFill>
                <a:srgbClr val="6AA84F"/>
              </a:solidFill>
              <a:highlight>
                <a:srgbClr val="FFFFFF"/>
              </a:highlight>
              <a:latin typeface="Nunito"/>
              <a:ea typeface="Nunito"/>
              <a:cs typeface="Nunito"/>
              <a:sym typeface="Nunito"/>
              <a:extLst>
                <a:ext uri="http://customooxmlschemas.google.com/">
                  <go:slidesCustomData xmlns:go="http://customooxmlschemas.google.com/" textRoundtripDataId="14"/>
                </a:ext>
              </a:extLst>
            </a:endParaRPr>
          </a:p>
          <a:p>
            <a:pPr indent="0" lvl="0" marL="0" rtl="0" algn="l">
              <a:lnSpc>
                <a:spcPct val="115000"/>
              </a:lnSpc>
              <a:spcBef>
                <a:spcPts val="0"/>
              </a:spcBef>
              <a:spcAft>
                <a:spcPts val="0"/>
              </a:spcAft>
              <a:buClr>
                <a:schemeClr val="dk1"/>
              </a:buClr>
              <a:buSzPts val="1700"/>
              <a:buFont typeface="Arial"/>
              <a:buNone/>
            </a:pPr>
            <a:r>
              <a:rPr b="1" lang="en-GB" sz="1200">
                <a:solidFill>
                  <a:schemeClr val="dk1"/>
                </a:solidFill>
                <a:highlight>
                  <a:srgbClr val="FFFFFF"/>
                </a:highlight>
                <a:latin typeface="Nunito"/>
                <a:ea typeface="Nunito"/>
                <a:cs typeface="Nunito"/>
                <a:sym typeface="Nunito"/>
                <a:extLst>
                  <a:ext uri="http://customooxmlschemas.google.com/">
                    <go:slidesCustomData xmlns:go="http://customooxmlschemas.google.com/" textRoundtripDataId="15"/>
                  </a:ext>
                </a:extLst>
              </a:rPr>
              <a:t>People's Power Room</a:t>
            </a:r>
            <a:endParaRPr b="1" sz="1200">
              <a:solidFill>
                <a:schemeClr val="dk1"/>
              </a:solidFill>
              <a:latin typeface="Nunito"/>
              <a:ea typeface="Nunito"/>
              <a:cs typeface="Nunito"/>
              <a:sym typeface="Nunito"/>
            </a:endParaRPr>
          </a:p>
          <a:p>
            <a:pPr indent="0" lvl="0" marL="0" marR="0" rtl="0" algn="l">
              <a:lnSpc>
                <a:spcPct val="115000"/>
              </a:lnSpc>
              <a:spcBef>
                <a:spcPts val="0"/>
              </a:spcBef>
              <a:spcAft>
                <a:spcPts val="0"/>
              </a:spcAft>
              <a:buClr>
                <a:srgbClr val="000000"/>
              </a:buClr>
              <a:buSzPts val="1600"/>
              <a:buFont typeface="Arial"/>
              <a:buNone/>
            </a:pPr>
            <a:r>
              <a:t/>
            </a:r>
            <a:endParaRPr i="0" sz="1200" u="none" cap="none" strike="noStrike">
              <a:solidFill>
                <a:srgbClr val="FF0000"/>
              </a:solidFill>
              <a:latin typeface="Nunito"/>
              <a:ea typeface="Nunito"/>
              <a:cs typeface="Nunito"/>
              <a:sym typeface="Nunito"/>
            </a:endParaRPr>
          </a:p>
          <a:p>
            <a:pPr indent="0" lvl="0" marL="0" marR="0" rtl="0" algn="l">
              <a:lnSpc>
                <a:spcPct val="115000"/>
              </a:lnSpc>
              <a:spcBef>
                <a:spcPts val="0"/>
              </a:spcBef>
              <a:spcAft>
                <a:spcPts val="0"/>
              </a:spcAft>
              <a:buClr>
                <a:schemeClr val="dk1"/>
              </a:buClr>
              <a:buSzPts val="1100"/>
              <a:buFont typeface="Arial"/>
              <a:buNone/>
            </a:pPr>
            <a:r>
              <a:rPr b="1" i="0" lang="en-GB" sz="1200" u="none" cap="none" strike="noStrike">
                <a:solidFill>
                  <a:schemeClr val="dk1"/>
                </a:solidFill>
                <a:latin typeface="Nunito"/>
                <a:ea typeface="Nunito"/>
                <a:cs typeface="Nunito"/>
                <a:sym typeface="Nunito"/>
              </a:rPr>
              <a:t>November 17, </a:t>
            </a:r>
            <a:r>
              <a:rPr b="1" lang="en-GB" sz="1200">
                <a:solidFill>
                  <a:schemeClr val="dk1"/>
                </a:solidFill>
                <a:latin typeface="Nunito"/>
                <a:ea typeface="Nunito"/>
                <a:cs typeface="Nunito"/>
                <a:sym typeface="Nunito"/>
              </a:rPr>
              <a:t>16:30-17:00 EET</a:t>
            </a:r>
            <a:endParaRPr b="1" i="0" sz="1200" u="none" cap="none" strike="noStrike">
              <a:solidFill>
                <a:schemeClr val="dk1"/>
              </a:solidFill>
              <a:latin typeface="Nunito"/>
              <a:ea typeface="Nunito"/>
              <a:cs typeface="Nunito"/>
              <a:sym typeface="Nunito"/>
            </a:endParaRPr>
          </a:p>
          <a:p>
            <a:pPr indent="0" lvl="0" marL="0" marR="0" rtl="0" algn="l">
              <a:lnSpc>
                <a:spcPct val="115000"/>
              </a:lnSpc>
              <a:spcBef>
                <a:spcPts val="0"/>
              </a:spcBef>
              <a:spcAft>
                <a:spcPts val="0"/>
              </a:spcAft>
              <a:buClr>
                <a:schemeClr val="dk1"/>
              </a:buClr>
              <a:buSzPts val="1100"/>
              <a:buFont typeface="Arial"/>
              <a:buNone/>
            </a:pPr>
            <a:r>
              <a:rPr b="1" i="0" lang="en-GB" sz="1200" u="none" cap="none" strike="noStrike">
                <a:solidFill>
                  <a:schemeClr val="dk1"/>
                </a:solidFill>
                <a:latin typeface="Nunito"/>
                <a:ea typeface="Nunito"/>
                <a:cs typeface="Nunito"/>
                <a:sym typeface="Nunito"/>
              </a:rPr>
              <a:t>Press Conference: </a:t>
            </a:r>
            <a:r>
              <a:rPr b="1" i="0" lang="en-GB" sz="1200" u="none" cap="none" strike="noStrike">
                <a:solidFill>
                  <a:srgbClr val="6A9913"/>
                </a:solidFill>
                <a:latin typeface="Nunito"/>
                <a:ea typeface="Nunito"/>
                <a:cs typeface="Nunito"/>
                <a:sym typeface="Nunito"/>
              </a:rPr>
              <a:t>An Overview of COP27 from a Gendered and Decolonial Perspective</a:t>
            </a:r>
            <a:endParaRPr b="1" i="0" sz="1200" u="none" cap="none" strike="noStrike">
              <a:solidFill>
                <a:srgbClr val="6A9913"/>
              </a:solidFill>
              <a:latin typeface="Nunito"/>
              <a:ea typeface="Nunito"/>
              <a:cs typeface="Nunito"/>
              <a:sym typeface="Nunito"/>
            </a:endParaRPr>
          </a:p>
          <a:p>
            <a:pPr indent="0" lvl="0" marL="0" marR="0" rtl="0" algn="l">
              <a:lnSpc>
                <a:spcPct val="115000"/>
              </a:lnSpc>
              <a:spcBef>
                <a:spcPts val="0"/>
              </a:spcBef>
              <a:spcAft>
                <a:spcPts val="0"/>
              </a:spcAft>
              <a:buClr>
                <a:schemeClr val="dk1"/>
              </a:buClr>
              <a:buSzPts val="1100"/>
              <a:buFont typeface="Arial"/>
              <a:buNone/>
            </a:pPr>
            <a:r>
              <a:rPr b="1" i="0" lang="en-GB" sz="1200" u="none" cap="none" strike="noStrike">
                <a:solidFill>
                  <a:schemeClr val="dk1"/>
                </a:solidFill>
                <a:latin typeface="Nunito"/>
                <a:ea typeface="Nunito"/>
                <a:cs typeface="Nunito"/>
                <a:sym typeface="Nunito"/>
              </a:rPr>
              <a:t>Press Conference Room - Luxor. Taba Area, </a:t>
            </a:r>
            <a:r>
              <a:rPr b="1" i="0" lang="en-GB" sz="1200" u="none" cap="none" strike="noStrike">
                <a:solidFill>
                  <a:schemeClr val="dk1"/>
                </a:solidFill>
                <a:latin typeface="Nunito"/>
                <a:ea typeface="Nunito"/>
                <a:cs typeface="Nunito"/>
                <a:sym typeface="Nunito"/>
                <a:extLst>
                  <a:ext uri="http://customooxmlschemas.google.com/">
                    <go:slidesCustomData xmlns:go="http://customooxmlschemas.google.com/" textRoundtripDataId="16"/>
                  </a:ext>
                </a:extLst>
              </a:rPr>
              <a:t>Hybrid.</a:t>
            </a:r>
            <a:endParaRPr b="0" i="0" sz="1000" u="none" cap="none" strike="noStrike">
              <a:solidFill>
                <a:srgbClr val="000000"/>
              </a:solidFill>
              <a:latin typeface="Nunito"/>
              <a:ea typeface="Nunito"/>
              <a:cs typeface="Nunito"/>
              <a:sym typeface="Nunito"/>
            </a:endParaRPr>
          </a:p>
        </p:txBody>
      </p:sp>
      <p:pic>
        <p:nvPicPr>
          <p:cNvPr id="126" name="Google Shape;126;g17b0bf56c94_0_29"/>
          <p:cNvPicPr preferRelativeResize="0"/>
          <p:nvPr/>
        </p:nvPicPr>
        <p:blipFill rotWithShape="1">
          <a:blip r:embed="rId3">
            <a:alphaModFix/>
          </a:blip>
          <a:srcRect b="0" l="0" r="0" t="0"/>
          <a:stretch/>
        </p:blipFill>
        <p:spPr>
          <a:xfrm>
            <a:off x="7329849" y="376750"/>
            <a:ext cx="1320151" cy="1164801"/>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5"/>
          <p:cNvSpPr/>
          <p:nvPr/>
        </p:nvSpPr>
        <p:spPr>
          <a:xfrm>
            <a:off x="0" y="-13558"/>
            <a:ext cx="9144000" cy="1781400"/>
          </a:xfrm>
          <a:prstGeom prst="rect">
            <a:avLst/>
          </a:prstGeom>
          <a:solidFill>
            <a:srgbClr val="21252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2" name="Google Shape;132;p5"/>
          <p:cNvPicPr preferRelativeResize="0"/>
          <p:nvPr/>
        </p:nvPicPr>
        <p:blipFill rotWithShape="1">
          <a:blip r:embed="rId3">
            <a:alphaModFix/>
          </a:blip>
          <a:srcRect b="0" l="0" r="0" t="0"/>
          <a:stretch/>
        </p:blipFill>
        <p:spPr>
          <a:xfrm>
            <a:off x="7329849" y="376750"/>
            <a:ext cx="1320151" cy="1164801"/>
          </a:xfrm>
          <a:prstGeom prst="rect">
            <a:avLst/>
          </a:prstGeom>
          <a:noFill/>
          <a:ln cap="flat" cmpd="sng" w="9525">
            <a:solidFill>
              <a:schemeClr val="dk2"/>
            </a:solidFill>
            <a:prstDash val="solid"/>
            <a:round/>
            <a:headEnd len="sm" w="sm" type="none"/>
            <a:tailEnd len="sm" w="sm" type="none"/>
          </a:ln>
        </p:spPr>
      </p:pic>
      <p:sp>
        <p:nvSpPr>
          <p:cNvPr id="133" name="Google Shape;133;p5"/>
          <p:cNvSpPr txBox="1"/>
          <p:nvPr/>
        </p:nvSpPr>
        <p:spPr>
          <a:xfrm>
            <a:off x="0" y="1860425"/>
            <a:ext cx="9144000" cy="3231300"/>
          </a:xfrm>
          <a:prstGeom prst="rect">
            <a:avLst/>
          </a:prstGeom>
          <a:noFill/>
          <a:ln>
            <a:noFill/>
          </a:ln>
        </p:spPr>
        <p:txBody>
          <a:bodyPr anchorCtr="0" anchor="t" bIns="91425" lIns="91425" spcFirstLastPara="1" rIns="91425" wrap="square" tIns="91425">
            <a:spAutoFit/>
          </a:bodyPr>
          <a:lstStyle/>
          <a:p>
            <a:pPr indent="-320675" lvl="0" marL="457200" marR="0" rtl="0" algn="l">
              <a:lnSpc>
                <a:spcPct val="115000"/>
              </a:lnSpc>
              <a:spcBef>
                <a:spcPts val="0"/>
              </a:spcBef>
              <a:spcAft>
                <a:spcPts val="0"/>
              </a:spcAft>
              <a:buClr>
                <a:srgbClr val="000000"/>
              </a:buClr>
              <a:buSzPts val="1450"/>
              <a:buFont typeface="Arial"/>
              <a:buChar char="★"/>
            </a:pPr>
            <a:r>
              <a:rPr b="1" i="0" lang="en-GB" sz="1450" u="none" cap="none" strike="noStrike">
                <a:solidFill>
                  <a:srgbClr val="000000"/>
                </a:solidFill>
                <a:latin typeface="Nunito"/>
                <a:ea typeface="Nunito"/>
                <a:cs typeface="Nunito"/>
                <a:sym typeface="Nunito"/>
              </a:rPr>
              <a:t>Souparna Lahiri</a:t>
            </a:r>
            <a:r>
              <a:rPr b="1" lang="en-GB" sz="1450">
                <a:latin typeface="Nunito"/>
                <a:ea typeface="Nunito"/>
                <a:cs typeface="Nunito"/>
                <a:sym typeface="Nunito"/>
              </a:rPr>
              <a:t>,</a:t>
            </a:r>
            <a:r>
              <a:rPr b="1" i="0" lang="en-GB" sz="1450" u="none" cap="none" strike="noStrike">
                <a:solidFill>
                  <a:srgbClr val="000000"/>
                </a:solidFill>
                <a:latin typeface="Nunito"/>
                <a:ea typeface="Nunito"/>
                <a:cs typeface="Nunito"/>
                <a:sym typeface="Nunito"/>
              </a:rPr>
              <a:t> </a:t>
            </a:r>
            <a:r>
              <a:rPr b="0" i="0" lang="en-GB" sz="1450" u="none" cap="none" strike="noStrike">
                <a:solidFill>
                  <a:srgbClr val="000000"/>
                </a:solidFill>
                <a:latin typeface="Nunito"/>
                <a:ea typeface="Nunito"/>
                <a:cs typeface="Nunito"/>
                <a:sym typeface="Nunito"/>
              </a:rPr>
              <a:t>GFC. </a:t>
            </a:r>
            <a:r>
              <a:rPr b="0" i="0" lang="en-GB" sz="1450" u="none" cap="none" strike="noStrike">
                <a:solidFill>
                  <a:srgbClr val="6A9913"/>
                </a:solidFill>
                <a:latin typeface="Nunito"/>
                <a:ea typeface="Nunito"/>
                <a:cs typeface="Nunito"/>
                <a:sym typeface="Nunito"/>
              </a:rPr>
              <a:t>Article 6, NBS, Net </a:t>
            </a:r>
            <a:r>
              <a:rPr lang="en-GB" sz="1450">
                <a:solidFill>
                  <a:srgbClr val="6A9913"/>
                </a:solidFill>
                <a:latin typeface="Nunito"/>
                <a:ea typeface="Nunito"/>
                <a:cs typeface="Nunito"/>
                <a:sym typeface="Nunito"/>
              </a:rPr>
              <a:t>Zero.</a:t>
            </a:r>
            <a:r>
              <a:rPr lang="en-GB" sz="1450">
                <a:latin typeface="Nunito"/>
                <a:ea typeface="Nunito"/>
                <a:cs typeface="Nunito"/>
                <a:sym typeface="Nunito"/>
              </a:rPr>
              <a:t> Contact: 91 98181 47740</a:t>
            </a:r>
            <a:r>
              <a:rPr b="0" i="0" lang="en-GB" sz="1450" u="none" cap="none" strike="noStrike">
                <a:solidFill>
                  <a:srgbClr val="FF0000"/>
                </a:solidFill>
                <a:latin typeface="Nunito"/>
                <a:ea typeface="Nunito"/>
                <a:cs typeface="Nunito"/>
                <a:sym typeface="Nunito"/>
              </a:rPr>
              <a:t>	</a:t>
            </a:r>
            <a:r>
              <a:rPr b="0" i="0" lang="en-GB" sz="1450" u="none" cap="none" strike="noStrike">
                <a:solidFill>
                  <a:srgbClr val="000000"/>
                </a:solidFill>
                <a:latin typeface="Nunito"/>
                <a:ea typeface="Nunito"/>
                <a:cs typeface="Nunito"/>
                <a:sym typeface="Nunito"/>
              </a:rPr>
              <a:t>				</a:t>
            </a:r>
            <a:endParaRPr b="0" i="0" sz="1450" u="none" cap="none" strike="noStrike">
              <a:solidFill>
                <a:srgbClr val="000000"/>
              </a:solidFill>
              <a:latin typeface="Nunito"/>
              <a:ea typeface="Nunito"/>
              <a:cs typeface="Nunito"/>
              <a:sym typeface="Nunito"/>
            </a:endParaRPr>
          </a:p>
          <a:p>
            <a:pPr indent="-320675" lvl="0" marL="457200" marR="0" rtl="0" algn="l">
              <a:lnSpc>
                <a:spcPct val="115000"/>
              </a:lnSpc>
              <a:spcBef>
                <a:spcPts val="0"/>
              </a:spcBef>
              <a:spcAft>
                <a:spcPts val="0"/>
              </a:spcAft>
              <a:buClr>
                <a:srgbClr val="000000"/>
              </a:buClr>
              <a:buSzPts val="1450"/>
              <a:buFont typeface="Arial"/>
              <a:buChar char="★"/>
            </a:pPr>
            <a:r>
              <a:rPr b="1" i="0" lang="en-GB" sz="1450" u="none" cap="none" strike="noStrike">
                <a:solidFill>
                  <a:srgbClr val="000000"/>
                </a:solidFill>
                <a:latin typeface="Nunito"/>
                <a:ea typeface="Nunito"/>
                <a:cs typeface="Nunito"/>
                <a:sym typeface="Nunito"/>
              </a:rPr>
              <a:t>Coraina Plaza</a:t>
            </a:r>
            <a:r>
              <a:rPr b="1" lang="en-GB" sz="1450">
                <a:latin typeface="Nunito"/>
                <a:ea typeface="Nunito"/>
                <a:cs typeface="Nunito"/>
                <a:sym typeface="Nunito"/>
              </a:rPr>
              <a:t>,</a:t>
            </a:r>
            <a:r>
              <a:rPr b="0" i="0" lang="en-GB" sz="1450" u="none" cap="none" strike="noStrike">
                <a:solidFill>
                  <a:srgbClr val="000000"/>
                </a:solidFill>
                <a:latin typeface="Nunito"/>
                <a:ea typeface="Nunito"/>
                <a:cs typeface="Nunito"/>
                <a:sym typeface="Nunito"/>
              </a:rPr>
              <a:t> GFC. </a:t>
            </a:r>
            <a:r>
              <a:rPr b="0" i="0" lang="en-GB" sz="1450" u="none" cap="none" strike="noStrike">
                <a:solidFill>
                  <a:srgbClr val="6A9913"/>
                </a:solidFill>
                <a:latin typeface="Nunito"/>
                <a:ea typeface="Nunito"/>
                <a:cs typeface="Nunito"/>
                <a:sym typeface="Nunito"/>
              </a:rPr>
              <a:t>Gender, Koronivia WG Agriculture, Finance.</a:t>
            </a:r>
            <a:r>
              <a:rPr b="0" i="0" lang="en-GB" sz="1450" u="none" cap="none" strike="noStrike">
                <a:solidFill>
                  <a:srgbClr val="000000"/>
                </a:solidFill>
                <a:latin typeface="Nunito"/>
                <a:ea typeface="Nunito"/>
                <a:cs typeface="Nunito"/>
                <a:sym typeface="Nunito"/>
              </a:rPr>
              <a:t> Contact: 31626290703.		</a:t>
            </a:r>
            <a:endParaRPr b="0" i="0" sz="1450" u="none" cap="none" strike="noStrike">
              <a:solidFill>
                <a:srgbClr val="000000"/>
              </a:solidFill>
              <a:latin typeface="Nunito"/>
              <a:ea typeface="Nunito"/>
              <a:cs typeface="Nunito"/>
              <a:sym typeface="Nunito"/>
            </a:endParaRPr>
          </a:p>
          <a:p>
            <a:pPr indent="-320675" lvl="0" marL="457200" marR="0" rtl="0" algn="l">
              <a:lnSpc>
                <a:spcPct val="115000"/>
              </a:lnSpc>
              <a:spcBef>
                <a:spcPts val="0"/>
              </a:spcBef>
              <a:spcAft>
                <a:spcPts val="0"/>
              </a:spcAft>
              <a:buClr>
                <a:srgbClr val="000000"/>
              </a:buClr>
              <a:buSzPts val="1450"/>
              <a:buFont typeface="Arial"/>
              <a:buChar char="★"/>
            </a:pPr>
            <a:r>
              <a:rPr b="1" i="0" lang="en-GB" sz="1450" u="none" cap="none" strike="noStrike">
                <a:solidFill>
                  <a:srgbClr val="000000"/>
                </a:solidFill>
                <a:latin typeface="Nunito"/>
                <a:ea typeface="Nunito"/>
                <a:cs typeface="Nunito"/>
                <a:sym typeface="Nunito"/>
              </a:rPr>
              <a:t>Andrey Laletin</a:t>
            </a:r>
            <a:r>
              <a:rPr b="1" lang="en-GB" sz="1450">
                <a:latin typeface="Nunito"/>
                <a:ea typeface="Nunito"/>
                <a:cs typeface="Nunito"/>
                <a:sym typeface="Nunito"/>
              </a:rPr>
              <a:t>,</a:t>
            </a:r>
            <a:r>
              <a:rPr b="1" i="0" lang="en-GB" sz="1450" u="none" cap="none" strike="noStrike">
                <a:solidFill>
                  <a:srgbClr val="000000"/>
                </a:solidFill>
                <a:latin typeface="Nunito"/>
                <a:ea typeface="Nunito"/>
                <a:cs typeface="Nunito"/>
                <a:sym typeface="Nunito"/>
              </a:rPr>
              <a:t> </a:t>
            </a:r>
            <a:r>
              <a:rPr b="0" i="0" lang="en-GB" sz="1450" u="none" cap="none" strike="noStrike">
                <a:solidFill>
                  <a:srgbClr val="000000"/>
                </a:solidFill>
                <a:latin typeface="Nunito"/>
                <a:ea typeface="Nunito"/>
                <a:cs typeface="Nunito"/>
                <a:sym typeface="Nunito"/>
              </a:rPr>
              <a:t>FSF/GFC. </a:t>
            </a:r>
            <a:r>
              <a:rPr b="0" i="0" lang="en-GB" sz="1450" u="none" cap="none" strike="noStrike">
                <a:solidFill>
                  <a:srgbClr val="6A9913"/>
                </a:solidFill>
                <a:latin typeface="Nunito"/>
                <a:ea typeface="Nunito"/>
                <a:cs typeface="Nunito"/>
                <a:sym typeface="Nunito"/>
              </a:rPr>
              <a:t>1.5-2 degrees, NDCs, Agriculture, Article 6.</a:t>
            </a:r>
            <a:r>
              <a:rPr b="0" i="0" lang="en-GB" sz="1450" u="none" cap="none" strike="noStrike">
                <a:solidFill>
                  <a:srgbClr val="000000"/>
                </a:solidFill>
                <a:latin typeface="Nunito"/>
                <a:ea typeface="Nunito"/>
                <a:cs typeface="Nunito"/>
                <a:sym typeface="Nunito"/>
              </a:rPr>
              <a:t> Contact: 79504351945	</a:t>
            </a:r>
            <a:endParaRPr b="0" i="0" sz="1450" u="none" cap="none" strike="noStrike">
              <a:solidFill>
                <a:srgbClr val="000000"/>
              </a:solidFill>
              <a:latin typeface="Nunito"/>
              <a:ea typeface="Nunito"/>
              <a:cs typeface="Nunito"/>
              <a:sym typeface="Nunito"/>
            </a:endParaRPr>
          </a:p>
          <a:p>
            <a:pPr indent="-320675" lvl="0" marL="457200" marR="0" rtl="0" algn="l">
              <a:lnSpc>
                <a:spcPct val="115000"/>
              </a:lnSpc>
              <a:spcBef>
                <a:spcPts val="0"/>
              </a:spcBef>
              <a:spcAft>
                <a:spcPts val="0"/>
              </a:spcAft>
              <a:buClr>
                <a:srgbClr val="000000"/>
              </a:buClr>
              <a:buSzPts val="1450"/>
              <a:buFont typeface="Arial"/>
              <a:buChar char="★"/>
            </a:pPr>
            <a:r>
              <a:rPr b="1" i="0" lang="en-GB" sz="1450" u="none" cap="none" strike="noStrike">
                <a:solidFill>
                  <a:srgbClr val="000000"/>
                </a:solidFill>
                <a:latin typeface="Nunito"/>
                <a:ea typeface="Nunito"/>
                <a:cs typeface="Nunito"/>
                <a:sym typeface="Nunito"/>
              </a:rPr>
              <a:t>Simone Lovera</a:t>
            </a:r>
            <a:r>
              <a:rPr lang="en-GB" sz="1450">
                <a:latin typeface="Nunito"/>
                <a:ea typeface="Nunito"/>
                <a:cs typeface="Nunito"/>
                <a:sym typeface="Nunito"/>
              </a:rPr>
              <a:t>,</a:t>
            </a:r>
            <a:r>
              <a:rPr b="0" i="0" lang="en-GB" sz="1450" u="none" cap="none" strike="noStrike">
                <a:solidFill>
                  <a:srgbClr val="000000"/>
                </a:solidFill>
                <a:latin typeface="Nunito"/>
                <a:ea typeface="Nunito"/>
                <a:cs typeface="Nunito"/>
                <a:sym typeface="Nunito"/>
              </a:rPr>
              <a:t> GFC. </a:t>
            </a:r>
            <a:r>
              <a:rPr b="0" i="0" lang="en-GB" sz="1450" u="none" cap="none" strike="noStrike">
                <a:solidFill>
                  <a:srgbClr val="6A9913"/>
                </a:solidFill>
                <a:latin typeface="Nunito"/>
                <a:ea typeface="Nunito"/>
                <a:cs typeface="Nunito"/>
                <a:sym typeface="Nunito"/>
              </a:rPr>
              <a:t>NBS, Links with CBD, Gender.</a:t>
            </a:r>
            <a:r>
              <a:rPr b="0" i="0" lang="en-GB" sz="1450" u="none" cap="none" strike="noStrike">
                <a:solidFill>
                  <a:srgbClr val="000000"/>
                </a:solidFill>
                <a:latin typeface="Nunito"/>
                <a:ea typeface="Nunito"/>
                <a:cs typeface="Nunito"/>
                <a:sym typeface="Nunito"/>
              </a:rPr>
              <a:t> Contact:  595981407375				</a:t>
            </a:r>
            <a:endParaRPr b="0" i="0" sz="1450" u="none" cap="none" strike="noStrike">
              <a:solidFill>
                <a:srgbClr val="000000"/>
              </a:solidFill>
              <a:latin typeface="Nunito"/>
              <a:ea typeface="Nunito"/>
              <a:cs typeface="Nunito"/>
              <a:sym typeface="Nunito"/>
            </a:endParaRPr>
          </a:p>
          <a:p>
            <a:pPr indent="-320675" lvl="0" marL="457200" marR="0" rtl="0" algn="l">
              <a:lnSpc>
                <a:spcPct val="115000"/>
              </a:lnSpc>
              <a:spcBef>
                <a:spcPts val="0"/>
              </a:spcBef>
              <a:spcAft>
                <a:spcPts val="0"/>
              </a:spcAft>
              <a:buClr>
                <a:srgbClr val="000000"/>
              </a:buClr>
              <a:buSzPts val="1450"/>
              <a:buFont typeface="Arial"/>
              <a:buChar char="★"/>
            </a:pPr>
            <a:r>
              <a:rPr b="1" i="0" lang="en-GB" sz="1450" u="none" cap="none" strike="noStrike">
                <a:solidFill>
                  <a:srgbClr val="000000"/>
                </a:solidFill>
                <a:latin typeface="Nunito"/>
                <a:ea typeface="Nunito"/>
                <a:cs typeface="Nunito"/>
                <a:sym typeface="Nunito"/>
              </a:rPr>
              <a:t>Milena Bernal</a:t>
            </a:r>
            <a:r>
              <a:rPr b="1" lang="en-GB" sz="1450">
                <a:latin typeface="Nunito"/>
                <a:ea typeface="Nunito"/>
                <a:cs typeface="Nunito"/>
                <a:sym typeface="Nunito"/>
              </a:rPr>
              <a:t>,</a:t>
            </a:r>
            <a:r>
              <a:rPr b="0" i="0" lang="en-GB" sz="1450" u="none" cap="none" strike="noStrike">
                <a:solidFill>
                  <a:srgbClr val="000000"/>
                </a:solidFill>
                <a:latin typeface="Nunito"/>
                <a:ea typeface="Nunito"/>
                <a:cs typeface="Nunito"/>
                <a:sym typeface="Nunito"/>
              </a:rPr>
              <a:t> GFC. </a:t>
            </a:r>
            <a:r>
              <a:rPr lang="en-GB" sz="1450">
                <a:solidFill>
                  <a:srgbClr val="6A9913"/>
                </a:solidFill>
                <a:latin typeface="Nunito"/>
                <a:ea typeface="Nunito"/>
                <a:cs typeface="Nunito"/>
                <a:sym typeface="Nunito"/>
              </a:rPr>
              <a:t>Agriculture</a:t>
            </a:r>
            <a:r>
              <a:rPr b="0" i="0" lang="en-GB" sz="1450" u="none" cap="none" strike="noStrike">
                <a:solidFill>
                  <a:srgbClr val="6A9913"/>
                </a:solidFill>
                <a:latin typeface="Nunito"/>
                <a:ea typeface="Nunito"/>
                <a:cs typeface="Nunito"/>
                <a:sym typeface="Nunito"/>
              </a:rPr>
              <a:t>, NDCs, Gender, Finance.</a:t>
            </a:r>
            <a:r>
              <a:rPr b="0" i="0" lang="en-GB" sz="1450" u="none" cap="none" strike="noStrike">
                <a:solidFill>
                  <a:srgbClr val="000000"/>
                </a:solidFill>
                <a:latin typeface="Nunito"/>
                <a:ea typeface="Nunito"/>
                <a:cs typeface="Nunito"/>
                <a:sym typeface="Nunito"/>
              </a:rPr>
              <a:t> Contact:  12698738627				</a:t>
            </a:r>
            <a:endParaRPr b="0" i="0" sz="1450" u="none" cap="none" strike="noStrike">
              <a:solidFill>
                <a:srgbClr val="000000"/>
              </a:solidFill>
              <a:latin typeface="Nunito"/>
              <a:ea typeface="Nunito"/>
              <a:cs typeface="Nunito"/>
              <a:sym typeface="Nunito"/>
            </a:endParaRPr>
          </a:p>
          <a:p>
            <a:pPr indent="-320675" lvl="0" marL="457200" marR="0" rtl="0" algn="l">
              <a:lnSpc>
                <a:spcPct val="115000"/>
              </a:lnSpc>
              <a:spcBef>
                <a:spcPts val="0"/>
              </a:spcBef>
              <a:spcAft>
                <a:spcPts val="0"/>
              </a:spcAft>
              <a:buClr>
                <a:srgbClr val="000000"/>
              </a:buClr>
              <a:buSzPts val="1450"/>
              <a:buFont typeface="Arial"/>
              <a:buChar char="★"/>
            </a:pPr>
            <a:r>
              <a:rPr b="1" i="0" lang="en-GB" sz="1450" u="none" cap="none" strike="noStrike">
                <a:solidFill>
                  <a:srgbClr val="000000"/>
                </a:solidFill>
                <a:latin typeface="Nunito"/>
                <a:ea typeface="Nunito"/>
                <a:cs typeface="Nunito"/>
                <a:sym typeface="Nunito"/>
              </a:rPr>
              <a:t>Maureen Santos</a:t>
            </a:r>
            <a:r>
              <a:rPr b="1" lang="en-GB" sz="1450">
                <a:latin typeface="Nunito"/>
                <a:ea typeface="Nunito"/>
                <a:cs typeface="Nunito"/>
                <a:sym typeface="Nunito"/>
              </a:rPr>
              <a:t>,</a:t>
            </a:r>
            <a:r>
              <a:rPr b="0" i="0" lang="en-GB" sz="1450" u="none" cap="none" strike="noStrike">
                <a:solidFill>
                  <a:srgbClr val="000000"/>
                </a:solidFill>
                <a:latin typeface="Nunito"/>
                <a:ea typeface="Nunito"/>
                <a:cs typeface="Nunito"/>
                <a:sym typeface="Nunito"/>
              </a:rPr>
              <a:t> FASE. </a:t>
            </a:r>
            <a:r>
              <a:rPr b="0" i="0" lang="en-GB" sz="1450" u="none" cap="none" strike="noStrike">
                <a:solidFill>
                  <a:srgbClr val="6A9913"/>
                </a:solidFill>
                <a:latin typeface="Nunito"/>
                <a:ea typeface="Nunito"/>
                <a:cs typeface="Nunito"/>
                <a:sym typeface="Nunito"/>
              </a:rPr>
              <a:t>Article 6, Koronivia, Net zero, NbS, Forests. </a:t>
            </a:r>
            <a:r>
              <a:rPr b="0" i="0" lang="en-GB" sz="1450" u="none" cap="none" strike="noStrike">
                <a:solidFill>
                  <a:srgbClr val="000000"/>
                </a:solidFill>
                <a:latin typeface="Nunito"/>
                <a:ea typeface="Nunito"/>
                <a:cs typeface="Nunito"/>
                <a:sym typeface="Nunito"/>
              </a:rPr>
              <a:t>Contact: 5521 988695323	</a:t>
            </a:r>
            <a:endParaRPr b="0" i="0" sz="1450" u="none" cap="none" strike="noStrike">
              <a:solidFill>
                <a:srgbClr val="000000"/>
              </a:solidFill>
              <a:latin typeface="Nunito"/>
              <a:ea typeface="Nunito"/>
              <a:cs typeface="Nunito"/>
              <a:sym typeface="Nunito"/>
            </a:endParaRPr>
          </a:p>
          <a:p>
            <a:pPr indent="-320675" lvl="0" marL="457200" marR="0" rtl="0" algn="l">
              <a:lnSpc>
                <a:spcPct val="115000"/>
              </a:lnSpc>
              <a:spcBef>
                <a:spcPts val="0"/>
              </a:spcBef>
              <a:spcAft>
                <a:spcPts val="0"/>
              </a:spcAft>
              <a:buClr>
                <a:srgbClr val="000000"/>
              </a:buClr>
              <a:buSzPts val="1450"/>
              <a:buFont typeface="Arial"/>
              <a:buChar char="★"/>
            </a:pPr>
            <a:r>
              <a:rPr b="1" i="0" lang="en-GB" sz="1450" u="none" cap="none" strike="noStrike">
                <a:solidFill>
                  <a:srgbClr val="000000"/>
                </a:solidFill>
                <a:latin typeface="Nunito"/>
                <a:ea typeface="Nunito"/>
                <a:cs typeface="Nunito"/>
                <a:sym typeface="Nunito"/>
              </a:rPr>
              <a:t>Leticia Tura</a:t>
            </a:r>
            <a:r>
              <a:rPr b="1" lang="en-GB" sz="1450">
                <a:latin typeface="Nunito"/>
                <a:ea typeface="Nunito"/>
                <a:cs typeface="Nunito"/>
                <a:sym typeface="Nunito"/>
              </a:rPr>
              <a:t>,</a:t>
            </a:r>
            <a:r>
              <a:rPr b="0" i="0" lang="en-GB" sz="1450" u="none" cap="none" strike="noStrike">
                <a:solidFill>
                  <a:srgbClr val="000000"/>
                </a:solidFill>
                <a:latin typeface="Nunito"/>
                <a:ea typeface="Nunito"/>
                <a:cs typeface="Nunito"/>
                <a:sym typeface="Nunito"/>
              </a:rPr>
              <a:t> FASE. </a:t>
            </a:r>
            <a:r>
              <a:rPr b="0" i="0" lang="en-GB" sz="1450" u="none" cap="none" strike="noStrike">
                <a:solidFill>
                  <a:srgbClr val="6A9913"/>
                </a:solidFill>
                <a:latin typeface="Nunito"/>
                <a:ea typeface="Nunito"/>
                <a:cs typeface="Nunito"/>
                <a:sym typeface="Nunito"/>
              </a:rPr>
              <a:t>Koronivia, Indigenous Platform, Forests and Finance.</a:t>
            </a:r>
            <a:r>
              <a:rPr b="0" i="0" lang="en-GB" sz="1450" u="none" cap="none" strike="noStrike">
                <a:solidFill>
                  <a:srgbClr val="000000"/>
                </a:solidFill>
                <a:latin typeface="Nunito"/>
                <a:ea typeface="Nunito"/>
                <a:cs typeface="Nunito"/>
                <a:sym typeface="Nunito"/>
              </a:rPr>
              <a:t> Contact: 5521 986361358</a:t>
            </a:r>
            <a:endParaRPr b="0" i="0" sz="1450" u="none" cap="none" strike="noStrike">
              <a:solidFill>
                <a:srgbClr val="000000"/>
              </a:solidFill>
              <a:latin typeface="Nunito"/>
              <a:ea typeface="Nunito"/>
              <a:cs typeface="Nunito"/>
              <a:sym typeface="Nunito"/>
            </a:endParaRPr>
          </a:p>
          <a:p>
            <a:pPr indent="-320675" lvl="0" marL="457200" marR="0" rtl="0" algn="l">
              <a:lnSpc>
                <a:spcPct val="115000"/>
              </a:lnSpc>
              <a:spcBef>
                <a:spcPts val="0"/>
              </a:spcBef>
              <a:spcAft>
                <a:spcPts val="0"/>
              </a:spcAft>
              <a:buClr>
                <a:srgbClr val="000000"/>
              </a:buClr>
              <a:buSzPts val="1450"/>
              <a:buFont typeface="Arial"/>
              <a:buChar char="★"/>
            </a:pPr>
            <a:r>
              <a:rPr b="1" i="0" lang="en-GB" sz="1450" u="none" cap="none" strike="noStrike">
                <a:solidFill>
                  <a:srgbClr val="000000"/>
                </a:solidFill>
                <a:latin typeface="Nunito"/>
                <a:ea typeface="Nunito"/>
                <a:cs typeface="Nunito"/>
                <a:sym typeface="Nunito"/>
              </a:rPr>
              <a:t>Dil Raj</a:t>
            </a:r>
            <a:r>
              <a:rPr b="1" lang="en-GB" sz="1450">
                <a:latin typeface="Nunito"/>
                <a:ea typeface="Nunito"/>
                <a:cs typeface="Nunito"/>
                <a:sym typeface="Nunito"/>
              </a:rPr>
              <a:t>,</a:t>
            </a:r>
            <a:r>
              <a:rPr b="0" i="0" lang="en-GB" sz="1450" u="none" cap="none" strike="noStrike">
                <a:solidFill>
                  <a:srgbClr val="000000"/>
                </a:solidFill>
                <a:latin typeface="Nunito"/>
                <a:ea typeface="Nunito"/>
                <a:cs typeface="Nunito"/>
                <a:sym typeface="Nunito"/>
              </a:rPr>
              <a:t> FECOFUN Nepal. </a:t>
            </a:r>
            <a:r>
              <a:rPr b="0" i="0" lang="en-GB" sz="1450" u="none" cap="none" strike="noStrike">
                <a:solidFill>
                  <a:srgbClr val="6A9913"/>
                </a:solidFill>
                <a:latin typeface="Nunito"/>
                <a:ea typeface="Nunito"/>
                <a:cs typeface="Nunito"/>
                <a:sym typeface="Nunito"/>
              </a:rPr>
              <a:t>Indigenous Platform, Net Zero, NbS, Biodiversity. </a:t>
            </a:r>
            <a:r>
              <a:rPr b="0" i="0" lang="en-GB" sz="1450" u="none" cap="none" strike="noStrike">
                <a:solidFill>
                  <a:srgbClr val="000000"/>
                </a:solidFill>
                <a:latin typeface="Nunito"/>
                <a:ea typeface="Nunito"/>
                <a:cs typeface="Nunito"/>
                <a:sym typeface="Nunito"/>
              </a:rPr>
              <a:t>Contact: 9779851258370</a:t>
            </a:r>
            <a:endParaRPr b="0" i="0" sz="1450" u="none" cap="none" strike="noStrike">
              <a:solidFill>
                <a:srgbClr val="000000"/>
              </a:solidFill>
              <a:latin typeface="Nunito"/>
              <a:ea typeface="Nunito"/>
              <a:cs typeface="Nunito"/>
              <a:sym typeface="Nunito"/>
            </a:endParaRPr>
          </a:p>
          <a:p>
            <a:pPr indent="-320675" lvl="0" marL="457200" marR="0" rtl="0" algn="l">
              <a:lnSpc>
                <a:spcPct val="115000"/>
              </a:lnSpc>
              <a:spcBef>
                <a:spcPts val="0"/>
              </a:spcBef>
              <a:spcAft>
                <a:spcPts val="0"/>
              </a:spcAft>
              <a:buClr>
                <a:srgbClr val="000000"/>
              </a:buClr>
              <a:buSzPts val="1450"/>
              <a:buFont typeface="Arial"/>
              <a:buChar char="★"/>
            </a:pPr>
            <a:r>
              <a:rPr b="1" i="0" lang="en-GB" sz="1450" u="none" cap="none" strike="noStrike">
                <a:solidFill>
                  <a:srgbClr val="000000"/>
                </a:solidFill>
                <a:latin typeface="Nunito"/>
                <a:ea typeface="Nunito"/>
                <a:cs typeface="Nunito"/>
                <a:sym typeface="Nunito"/>
              </a:rPr>
              <a:t>Elena Kreuzberg</a:t>
            </a:r>
            <a:r>
              <a:rPr b="1" lang="en-GB" sz="1450">
                <a:latin typeface="Nunito"/>
                <a:ea typeface="Nunito"/>
                <a:cs typeface="Nunito"/>
                <a:sym typeface="Nunito"/>
              </a:rPr>
              <a:t>,</a:t>
            </a:r>
            <a:r>
              <a:rPr b="0" i="0" lang="en-GB" sz="1450" u="none" cap="none" strike="noStrike">
                <a:solidFill>
                  <a:srgbClr val="000000"/>
                </a:solidFill>
                <a:latin typeface="Nunito"/>
                <a:ea typeface="Nunito"/>
                <a:cs typeface="Nunito"/>
                <a:sym typeface="Nunito"/>
              </a:rPr>
              <a:t> CPAWS-OV. </a:t>
            </a:r>
            <a:r>
              <a:rPr b="0" i="0" lang="en-GB" sz="1450" u="none" cap="none" strike="noStrike">
                <a:solidFill>
                  <a:srgbClr val="6A9913"/>
                </a:solidFill>
                <a:latin typeface="Nunito"/>
                <a:ea typeface="Nunito"/>
                <a:cs typeface="Nunito"/>
                <a:sym typeface="Nunito"/>
              </a:rPr>
              <a:t>Forest Biodiversity, Ecosystem Protection.</a:t>
            </a:r>
            <a:r>
              <a:rPr b="0" i="0" lang="en-GB" sz="1450" u="none" cap="none" strike="noStrike">
                <a:solidFill>
                  <a:srgbClr val="000000"/>
                </a:solidFill>
                <a:latin typeface="Nunito"/>
                <a:ea typeface="Nunito"/>
                <a:cs typeface="Nunito"/>
                <a:sym typeface="Nunito"/>
              </a:rPr>
              <a:t> Contact: 16132976405</a:t>
            </a:r>
            <a:endParaRPr b="0" i="0" sz="1450" u="none" cap="none" strike="noStrike">
              <a:solidFill>
                <a:srgbClr val="000000"/>
              </a:solidFill>
              <a:latin typeface="Nunito"/>
              <a:ea typeface="Nunito"/>
              <a:cs typeface="Nunito"/>
              <a:sym typeface="Nunito"/>
            </a:endParaRPr>
          </a:p>
          <a:p>
            <a:pPr indent="-320675" lvl="0" marL="457200" marR="0" rtl="0" algn="l">
              <a:lnSpc>
                <a:spcPct val="115000"/>
              </a:lnSpc>
              <a:spcBef>
                <a:spcPts val="0"/>
              </a:spcBef>
              <a:spcAft>
                <a:spcPts val="0"/>
              </a:spcAft>
              <a:buClr>
                <a:srgbClr val="000000"/>
              </a:buClr>
              <a:buSzPts val="1450"/>
              <a:buFont typeface="Arial"/>
              <a:buChar char="★"/>
            </a:pPr>
            <a:r>
              <a:rPr b="1" i="0" lang="en-GB" sz="1450" u="none" cap="none" strike="noStrike">
                <a:solidFill>
                  <a:srgbClr val="000000"/>
                </a:solidFill>
                <a:latin typeface="Nunito"/>
                <a:ea typeface="Nunito"/>
                <a:cs typeface="Nunito"/>
                <a:sym typeface="Nunito"/>
              </a:rPr>
              <a:t>Ken Kinney</a:t>
            </a:r>
            <a:r>
              <a:rPr lang="en-GB" sz="1450">
                <a:latin typeface="Nunito"/>
                <a:ea typeface="Nunito"/>
                <a:cs typeface="Nunito"/>
                <a:sym typeface="Nunito"/>
              </a:rPr>
              <a:t>,</a:t>
            </a:r>
            <a:r>
              <a:rPr b="0" i="0" lang="en-GB" sz="1450" u="none" cap="none" strike="noStrike">
                <a:solidFill>
                  <a:srgbClr val="000000"/>
                </a:solidFill>
                <a:latin typeface="Nunito"/>
                <a:ea typeface="Nunito"/>
                <a:cs typeface="Nunito"/>
                <a:sym typeface="Nunito"/>
              </a:rPr>
              <a:t> The Development Institute. </a:t>
            </a:r>
            <a:r>
              <a:rPr b="0" i="0" lang="en-GB" sz="1450" u="none" cap="none" strike="noStrike">
                <a:solidFill>
                  <a:srgbClr val="6A9913"/>
                </a:solidFill>
                <a:latin typeface="Nunito"/>
                <a:ea typeface="Nunito"/>
                <a:cs typeface="Nunito"/>
                <a:sym typeface="Nunito"/>
              </a:rPr>
              <a:t>Article 6,  NbS, Agriculture.</a:t>
            </a:r>
            <a:r>
              <a:rPr b="0" i="0" lang="en-GB" sz="1450" u="none" cap="none" strike="noStrike">
                <a:solidFill>
                  <a:srgbClr val="000000"/>
                </a:solidFill>
                <a:latin typeface="Nunito"/>
                <a:ea typeface="Nunito"/>
                <a:cs typeface="Nunito"/>
                <a:sym typeface="Nunito"/>
              </a:rPr>
              <a:t> Contact: 233208192239		</a:t>
            </a:r>
            <a:endParaRPr b="0" i="0" sz="1450" u="none" cap="none" strike="noStrike">
              <a:solidFill>
                <a:srgbClr val="000000"/>
              </a:solidFill>
              <a:latin typeface="Nunito"/>
              <a:ea typeface="Nunito"/>
              <a:cs typeface="Nunito"/>
              <a:sym typeface="Nunito"/>
            </a:endParaRPr>
          </a:p>
          <a:p>
            <a:pPr indent="-320675" lvl="0" marL="457200" marR="0" rtl="0" algn="l">
              <a:lnSpc>
                <a:spcPct val="115000"/>
              </a:lnSpc>
              <a:spcBef>
                <a:spcPts val="0"/>
              </a:spcBef>
              <a:spcAft>
                <a:spcPts val="0"/>
              </a:spcAft>
              <a:buClr>
                <a:srgbClr val="000000"/>
              </a:buClr>
              <a:buSzPts val="1450"/>
              <a:buFont typeface="Arial"/>
              <a:buChar char="★"/>
            </a:pPr>
            <a:r>
              <a:rPr b="1" i="0" lang="en-GB" sz="1450" u="none" cap="none" strike="noStrike">
                <a:solidFill>
                  <a:srgbClr val="000000"/>
                </a:solidFill>
                <a:latin typeface="Nunito"/>
                <a:ea typeface="Nunito"/>
                <a:cs typeface="Nunito"/>
                <a:sym typeface="Nunito"/>
                <a:extLst>
                  <a:ext uri="http://customooxmlschemas.google.com/">
                    <go:slidesCustomData xmlns:go="http://customooxmlschemas.google.com/" textRoundtripDataId="17"/>
                  </a:ext>
                </a:extLst>
              </a:rPr>
              <a:t>Go Takahashi</a:t>
            </a:r>
            <a:r>
              <a:rPr b="1" lang="en-GB" sz="1450">
                <a:latin typeface="Nunito"/>
                <a:ea typeface="Nunito"/>
                <a:cs typeface="Nunito"/>
                <a:sym typeface="Nunito"/>
              </a:rPr>
              <a:t>.</a:t>
            </a:r>
            <a:r>
              <a:rPr b="0" i="0" lang="en-GB" sz="1450" u="none" cap="none" strike="noStrike">
                <a:solidFill>
                  <a:srgbClr val="000000"/>
                </a:solidFill>
                <a:latin typeface="Nunito"/>
                <a:ea typeface="Nunito"/>
                <a:cs typeface="Nunito"/>
                <a:sym typeface="Nunito"/>
              </a:rPr>
              <a:t> </a:t>
            </a:r>
            <a:r>
              <a:rPr b="0" i="0" lang="en-GB" sz="1450" u="none" cap="none" strike="noStrike">
                <a:solidFill>
                  <a:srgbClr val="6A9913"/>
                </a:solidFill>
                <a:latin typeface="Nunito"/>
                <a:ea typeface="Nunito"/>
                <a:cs typeface="Nunito"/>
                <a:sym typeface="Nunito"/>
              </a:rPr>
              <a:t>ASEAN Green Justice Network. Indigenous Platform, Biodiversity. </a:t>
            </a:r>
            <a:r>
              <a:rPr lang="en-GB" sz="1450">
                <a:latin typeface="Nunito"/>
                <a:ea typeface="Nunito"/>
                <a:cs typeface="Nunito"/>
                <a:sym typeface="Nunito"/>
              </a:rPr>
              <a:t>Cont: </a:t>
            </a:r>
            <a:r>
              <a:rPr b="0" i="0" lang="en-GB" sz="1450" u="none" cap="none" strike="noStrike">
                <a:solidFill>
                  <a:srgbClr val="000000"/>
                </a:solidFill>
                <a:latin typeface="Nunito"/>
                <a:ea typeface="Nunito"/>
                <a:cs typeface="Nunito"/>
                <a:sym typeface="Nunito"/>
                <a:extLst>
                  <a:ext uri="http://customooxmlschemas.google.com/">
                    <go:slidesCustomData xmlns:go="http://customooxmlschemas.google.com/" textRoundtripDataId="18"/>
                  </a:ext>
                </a:extLst>
              </a:rPr>
              <a:t>819051855439</a:t>
            </a:r>
            <a:r>
              <a:rPr b="0" i="0" lang="en-GB" sz="1450" u="none" cap="none" strike="noStrike">
                <a:solidFill>
                  <a:srgbClr val="000000"/>
                </a:solidFill>
                <a:latin typeface="Nunito"/>
                <a:ea typeface="Nunito"/>
                <a:cs typeface="Nunito"/>
                <a:sym typeface="Nunito"/>
              </a:rPr>
              <a:t>							</a:t>
            </a:r>
            <a:endParaRPr b="0" i="0" sz="1450" u="none" cap="none" strike="noStrike">
              <a:solidFill>
                <a:srgbClr val="000000"/>
              </a:solidFill>
              <a:latin typeface="Nunito"/>
              <a:ea typeface="Nunito"/>
              <a:cs typeface="Nunito"/>
              <a:sym typeface="Nunito"/>
            </a:endParaRPr>
          </a:p>
        </p:txBody>
      </p:sp>
      <p:sp>
        <p:nvSpPr>
          <p:cNvPr id="134" name="Google Shape;134;p5"/>
          <p:cNvSpPr txBox="1"/>
          <p:nvPr>
            <p:ph type="title"/>
          </p:nvPr>
        </p:nvSpPr>
        <p:spPr>
          <a:xfrm>
            <a:off x="546025" y="376750"/>
            <a:ext cx="6531600" cy="1419600"/>
          </a:xfrm>
          <a:prstGeom prst="rect">
            <a:avLst/>
          </a:prstGeom>
          <a:noFill/>
          <a:ln>
            <a:noFill/>
          </a:ln>
        </p:spPr>
        <p:txBody>
          <a:bodyPr anchorCtr="0" anchor="t" bIns="91425" lIns="91425" spcFirstLastPara="1" rIns="91425" wrap="square" tIns="91425">
            <a:noAutofit/>
          </a:bodyPr>
          <a:lstStyle/>
          <a:p>
            <a:pPr indent="0" lvl="0" marL="0" rtl="0" algn="l">
              <a:lnSpc>
                <a:spcPct val="70000"/>
              </a:lnSpc>
              <a:spcBef>
                <a:spcPts val="0"/>
              </a:spcBef>
              <a:spcAft>
                <a:spcPts val="0"/>
              </a:spcAft>
              <a:buSzPts val="990"/>
              <a:buNone/>
            </a:pPr>
            <a:r>
              <a:rPr lang="en-GB" sz="4800">
                <a:solidFill>
                  <a:srgbClr val="F8F9FA"/>
                </a:solidFill>
                <a:latin typeface="Bebas Neue"/>
                <a:ea typeface="Bebas Neue"/>
                <a:cs typeface="Bebas Neue"/>
                <a:sym typeface="Bebas Neue"/>
              </a:rPr>
              <a:t>G</a:t>
            </a:r>
            <a:r>
              <a:rPr lang="en-GB" sz="4800">
                <a:solidFill>
                  <a:srgbClr val="F8F9FA"/>
                </a:solidFill>
                <a:latin typeface="Bebas Neue"/>
                <a:ea typeface="Bebas Neue"/>
                <a:cs typeface="Bebas Neue"/>
                <a:sym typeface="Bebas Neue"/>
              </a:rPr>
              <a:t>fc spokespersons </a:t>
            </a:r>
            <a:r>
              <a:rPr lang="en-GB" sz="4800">
                <a:solidFill>
                  <a:srgbClr val="6A9913"/>
                </a:solidFill>
                <a:latin typeface="Bebas Neue"/>
                <a:ea typeface="Bebas Neue"/>
                <a:cs typeface="Bebas Neue"/>
                <a:sym typeface="Bebas Neue"/>
              </a:rPr>
              <a:t>at cop27</a:t>
            </a:r>
            <a:endParaRPr sz="4800">
              <a:solidFill>
                <a:srgbClr val="F8F9FA"/>
              </a:solidFill>
              <a:latin typeface="Bebas Neue"/>
              <a:ea typeface="Bebas Neue"/>
              <a:cs typeface="Bebas Neue"/>
              <a:sym typeface="Bebas Neue"/>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Jan Willem van Gelder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0x0101005263BC690849C54E93AFB0B5FF3F8B55</vt:lpwstr>
  </property>
</Properties>
</file>